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2"/>
    <p:sldMasterId id="2147483656" r:id="rId3"/>
    <p:sldMasterId id="2147483659" r:id="rId4"/>
    <p:sldMasterId id="2147483662" r:id="rId5"/>
    <p:sldMasterId id="2147483665" r:id="rId6"/>
    <p:sldMasterId id="2147483667" r:id="rId7"/>
    <p:sldMasterId id="2147483670" r:id="rId8"/>
    <p:sldMasterId id="2147483672" r:id="rId9"/>
    <p:sldMasterId id="2147483675" r:id="rId10"/>
    <p:sldMasterId id="2147483677" r:id="rId11"/>
    <p:sldMasterId id="2147483680" r:id="rId12"/>
    <p:sldMasterId id="2147483683" r:id="rId13"/>
    <p:sldMasterId id="2147483685" r:id="rId14"/>
    <p:sldMasterId id="2147483687" r:id="rId15"/>
    <p:sldMasterId id="2147483690" r:id="rId16"/>
    <p:sldMasterId id="2147483695" r:id="rId17"/>
  </p:sldMasterIdLst>
  <p:notesMasterIdLst>
    <p:notesMasterId r:id="rId90"/>
  </p:notesMasterIdLst>
  <p:sldIdLst>
    <p:sldId id="1826" r:id="rId18"/>
    <p:sldId id="1975" r:id="rId19"/>
    <p:sldId id="1981" r:id="rId20"/>
    <p:sldId id="2371" r:id="rId21"/>
    <p:sldId id="2432" r:id="rId22"/>
    <p:sldId id="2426" r:id="rId23"/>
    <p:sldId id="2450" r:id="rId24"/>
    <p:sldId id="2428" r:id="rId25"/>
    <p:sldId id="2451" r:id="rId26"/>
    <p:sldId id="2452" r:id="rId27"/>
    <p:sldId id="2429" r:id="rId28"/>
    <p:sldId id="2456" r:id="rId29"/>
    <p:sldId id="2453" r:id="rId30"/>
    <p:sldId id="2454" r:id="rId31"/>
    <p:sldId id="2430" r:id="rId32"/>
    <p:sldId id="2455" r:id="rId33"/>
    <p:sldId id="1982" r:id="rId34"/>
    <p:sldId id="2424" r:id="rId35"/>
    <p:sldId id="2273" r:id="rId36"/>
    <p:sldId id="2437" r:id="rId37"/>
    <p:sldId id="2438" r:id="rId38"/>
    <p:sldId id="2439" r:id="rId39"/>
    <p:sldId id="2440" r:id="rId40"/>
    <p:sldId id="2441" r:id="rId41"/>
    <p:sldId id="2442" r:id="rId42"/>
    <p:sldId id="2443" r:id="rId43"/>
    <p:sldId id="2444" r:id="rId44"/>
    <p:sldId id="2445" r:id="rId45"/>
    <p:sldId id="2446" r:id="rId46"/>
    <p:sldId id="2447" r:id="rId47"/>
    <p:sldId id="2448" r:id="rId48"/>
    <p:sldId id="2449" r:id="rId49"/>
    <p:sldId id="2425" r:id="rId50"/>
    <p:sldId id="2433" r:id="rId51"/>
    <p:sldId id="2435" r:id="rId52"/>
    <p:sldId id="2436" r:id="rId53"/>
    <p:sldId id="1983" r:id="rId54"/>
    <p:sldId id="2476" r:id="rId55"/>
    <p:sldId id="2477" r:id="rId56"/>
    <p:sldId id="2478" r:id="rId57"/>
    <p:sldId id="2479" r:id="rId58"/>
    <p:sldId id="2480" r:id="rId59"/>
    <p:sldId id="2484" r:id="rId60"/>
    <p:sldId id="2483" r:id="rId61"/>
    <p:sldId id="2485" r:id="rId62"/>
    <p:sldId id="2481" r:id="rId63"/>
    <p:sldId id="2482" r:id="rId64"/>
    <p:sldId id="2487" r:id="rId65"/>
    <p:sldId id="1984" r:id="rId66"/>
    <p:sldId id="2457" r:id="rId67"/>
    <p:sldId id="2458" r:id="rId68"/>
    <p:sldId id="2459" r:id="rId69"/>
    <p:sldId id="2460" r:id="rId70"/>
    <p:sldId id="2461" r:id="rId71"/>
    <p:sldId id="2462" r:id="rId72"/>
    <p:sldId id="2463" r:id="rId73"/>
    <p:sldId id="2464" r:id="rId74"/>
    <p:sldId id="2465" r:id="rId75"/>
    <p:sldId id="2466" r:id="rId76"/>
    <p:sldId id="2467" r:id="rId77"/>
    <p:sldId id="2468" r:id="rId78"/>
    <p:sldId id="2469" r:id="rId79"/>
    <p:sldId id="2391" r:id="rId80"/>
    <p:sldId id="2471" r:id="rId81"/>
    <p:sldId id="2472" r:id="rId82"/>
    <p:sldId id="2473" r:id="rId83"/>
    <p:sldId id="2474" r:id="rId84"/>
    <p:sldId id="2475" r:id="rId85"/>
    <p:sldId id="2363" r:id="rId86"/>
    <p:sldId id="1827" r:id="rId87"/>
    <p:sldId id="2427" r:id="rId88"/>
    <p:sldId id="2431" r:id="rId89"/>
  </p:sldIdLst>
  <p:sldSz cx="12192000" cy="6858000"/>
  <p:notesSz cx="6858000" cy="9144000"/>
  <p:embeddedFontLst>
    <p:embeddedFont>
      <p:font typeface="Arial Black" panose="020B0A04020102020204" pitchFamily="34" charset="0"/>
      <p:bold r:id="rId91"/>
    </p:embeddedFont>
    <p:embeddedFont>
      <p:font typeface="Century Gothic" panose="020B0502020202020204" pitchFamily="34" charset="0"/>
      <p:regular r:id="rId92"/>
      <p:bold r:id="rId93"/>
      <p:italic r:id="rId94"/>
      <p:boldItalic r:id="rId95"/>
    </p:embeddedFont>
    <p:embeddedFont>
      <p:font typeface="Gill Sans MT" panose="020B0502020104020203" pitchFamily="34" charset="0"/>
      <p:regular r:id="rId96"/>
      <p:bold r:id="rId97"/>
      <p:italic r:id="rId98"/>
      <p:boldItalic r:id="rId99"/>
    </p:embeddedFont>
    <p:embeddedFont>
      <p:font typeface="Impact" panose="020B0806030902050204" pitchFamily="34" charset="0"/>
      <p:regular r:id="rId100"/>
    </p:embeddedFont>
    <p:embeddedFont>
      <p:font typeface="Segoe UI" panose="020B0502040204020203" pitchFamily="34" charset="0"/>
      <p:regular r:id="rId101"/>
      <p:bold r:id="rId102"/>
      <p:italic r:id="rId103"/>
      <p:boldItalic r:id="rId104"/>
    </p:embeddedFont>
    <p:embeddedFont>
      <p:font typeface="Wingdings 3" panose="05040102010807070707" pitchFamily="18" charset="2"/>
      <p:regular r:id="rId105"/>
    </p:embeddedFont>
    <p:embeddedFont>
      <p:font typeface="等线" panose="02010600030101010101" pitchFamily="2" charset="-122"/>
      <p:regular r:id="rId106"/>
      <p:bold r:id="rId107"/>
    </p:embeddedFont>
    <p:embeddedFont>
      <p:font typeface="微软雅黑" panose="020B0503020204020204" pitchFamily="34" charset="-122"/>
      <p:regular r:id="rId108"/>
      <p:bold r:id="rId109"/>
    </p:embeddedFont>
    <p:embeddedFont>
      <p:font typeface="微软雅黑 Light" panose="020B0502040204020203" pitchFamily="34" charset="-122"/>
      <p:regular r:id="rId110"/>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3" id="{AFAEBBB7-E065-486F-BE30-AEE247139C07}">
          <p14:sldIdLst>
            <p14:sldId id="1826"/>
          </p14:sldIdLst>
        </p14:section>
        <p14:section name="目录样式5" id="{73A39AD9-405C-445D-AC19-554F045D20EB}">
          <p14:sldIdLst>
            <p14:sldId id="1975"/>
            <p14:sldId id="1981"/>
            <p14:sldId id="2371"/>
            <p14:sldId id="2432"/>
            <p14:sldId id="2426"/>
            <p14:sldId id="2450"/>
            <p14:sldId id="2428"/>
            <p14:sldId id="2451"/>
            <p14:sldId id="2452"/>
            <p14:sldId id="2429"/>
            <p14:sldId id="2456"/>
            <p14:sldId id="2453"/>
            <p14:sldId id="2454"/>
            <p14:sldId id="2430"/>
            <p14:sldId id="2455"/>
            <p14:sldId id="1982"/>
            <p14:sldId id="2424"/>
            <p14:sldId id="2273"/>
            <p14:sldId id="2437"/>
            <p14:sldId id="2438"/>
            <p14:sldId id="2439"/>
            <p14:sldId id="2440"/>
            <p14:sldId id="2441"/>
            <p14:sldId id="2442"/>
            <p14:sldId id="2443"/>
            <p14:sldId id="2444"/>
            <p14:sldId id="2445"/>
            <p14:sldId id="2446"/>
            <p14:sldId id="2447"/>
            <p14:sldId id="2448"/>
            <p14:sldId id="2449"/>
            <p14:sldId id="2425"/>
            <p14:sldId id="2433"/>
            <p14:sldId id="2435"/>
            <p14:sldId id="2436"/>
            <p14:sldId id="1983"/>
            <p14:sldId id="2476"/>
            <p14:sldId id="2477"/>
            <p14:sldId id="2478"/>
            <p14:sldId id="2479"/>
            <p14:sldId id="2480"/>
            <p14:sldId id="2484"/>
            <p14:sldId id="2483"/>
            <p14:sldId id="2485"/>
            <p14:sldId id="2481"/>
            <p14:sldId id="2482"/>
            <p14:sldId id="2487"/>
            <p14:sldId id="1984"/>
            <p14:sldId id="2457"/>
            <p14:sldId id="2458"/>
            <p14:sldId id="2459"/>
            <p14:sldId id="2460"/>
            <p14:sldId id="2461"/>
            <p14:sldId id="2462"/>
            <p14:sldId id="2463"/>
            <p14:sldId id="2464"/>
            <p14:sldId id="2465"/>
            <p14:sldId id="2466"/>
            <p14:sldId id="2467"/>
            <p14:sldId id="2468"/>
            <p14:sldId id="2469"/>
            <p14:sldId id="2391"/>
            <p14:sldId id="2471"/>
            <p14:sldId id="2472"/>
            <p14:sldId id="2473"/>
            <p14:sldId id="2474"/>
            <p14:sldId id="2475"/>
            <p14:sldId id="2363"/>
            <p14:sldId id="1827"/>
            <p14:sldId id="2427"/>
            <p14:sldId id="24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a:srgbClr val="007E42"/>
    <a:srgbClr val="008646"/>
    <a:srgbClr val="A13F0B"/>
    <a:srgbClr val="006C39"/>
    <a:srgbClr val="006434"/>
    <a:srgbClr val="8E0309"/>
    <a:srgbClr val="194326"/>
    <a:srgbClr val="FFFFFF"/>
    <a:srgbClr val="E7D7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76618" autoAdjust="0"/>
  </p:normalViewPr>
  <p:slideViewPr>
    <p:cSldViewPr snapToGrid="0">
      <p:cViewPr varScale="1">
        <p:scale>
          <a:sx n="65" d="100"/>
          <a:sy n="65" d="100"/>
        </p:scale>
        <p:origin x="1098" y="51"/>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viewProps" Target="viewProps.xml"/><Relationship Id="rId16" Type="http://schemas.openxmlformats.org/officeDocument/2006/relationships/slideMaster" Target="slideMasters/slideMaster16.xml"/><Relationship Id="rId107" Type="http://schemas.openxmlformats.org/officeDocument/2006/relationships/font" Target="fonts/font17.fntdata"/><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font" Target="fonts/font12.fntdata"/><Relationship Id="rId5" Type="http://schemas.openxmlformats.org/officeDocument/2006/relationships/slideMaster" Target="slideMasters/slideMaster5.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theme" Target="theme/theme1.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font" Target="fonts/font13.fntdata"/><Relationship Id="rId108" Type="http://schemas.openxmlformats.org/officeDocument/2006/relationships/font" Target="fonts/font18.fntdata"/><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font" Target="fonts/font16.fntdata"/><Relationship Id="rId114"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font" Target="fonts/font19.fntdata"/><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font" Target="fonts/font20.fntdata"/><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t>2023/7/7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17</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18</a:t>
            </a:fld>
            <a:endParaRPr lang="zh-CN" altLang="en-US" dirty="0"/>
          </a:p>
        </p:txBody>
      </p:sp>
    </p:spTree>
    <p:extLst>
      <p:ext uri="{BB962C8B-B14F-4D97-AF65-F5344CB8AC3E}">
        <p14:creationId xmlns:p14="http://schemas.microsoft.com/office/powerpoint/2010/main" val="2658807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19</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访问控制、身份鉴别</a:t>
            </a:r>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24</a:t>
            </a:fld>
            <a:endParaRPr lang="zh-CN" altLang="en-US" dirty="0"/>
          </a:p>
        </p:txBody>
      </p:sp>
    </p:spTree>
    <p:extLst>
      <p:ext uri="{BB962C8B-B14F-4D97-AF65-F5344CB8AC3E}">
        <p14:creationId xmlns:p14="http://schemas.microsoft.com/office/powerpoint/2010/main" val="11245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37</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49</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51</a:t>
            </a:fld>
            <a:endParaRPr lang="zh-CN" altLang="en-US" dirty="0"/>
          </a:p>
        </p:txBody>
      </p:sp>
    </p:spTree>
    <p:extLst>
      <p:ext uri="{BB962C8B-B14F-4D97-AF65-F5344CB8AC3E}">
        <p14:creationId xmlns:p14="http://schemas.microsoft.com/office/powerpoint/2010/main" val="2909449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63</a:t>
            </a:fld>
            <a:endParaRPr lang="zh-CN" altLang="en-US" dirty="0"/>
          </a:p>
        </p:txBody>
      </p:sp>
    </p:spTree>
    <p:extLst>
      <p:ext uri="{BB962C8B-B14F-4D97-AF65-F5344CB8AC3E}">
        <p14:creationId xmlns:p14="http://schemas.microsoft.com/office/powerpoint/2010/main" val="904731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Mifare</a:t>
            </a:r>
            <a:r>
              <a:rPr lang="en-US" altLang="zh-CN" sz="1200" b="0" i="0" kern="1200" dirty="0">
                <a:solidFill>
                  <a:schemeClr val="tx1"/>
                </a:solidFill>
                <a:effectLst/>
                <a:latin typeface="+mn-lt"/>
                <a:ea typeface="+mn-ea"/>
                <a:cs typeface="+mn-cs"/>
              </a:rPr>
              <a:t> Classic</a:t>
            </a:r>
            <a:r>
              <a:rPr lang="zh-CN" altLang="en-US" sz="1200" b="0" i="0" kern="1200" dirty="0">
                <a:solidFill>
                  <a:schemeClr val="tx1"/>
                </a:solidFill>
                <a:effectLst/>
                <a:latin typeface="+mn-lt"/>
                <a:ea typeface="+mn-ea"/>
                <a:cs typeface="+mn-cs"/>
              </a:rPr>
              <a:t>加密算法</a:t>
            </a:r>
            <a:r>
              <a:rPr lang="en-US" altLang="zh-CN" sz="1200" b="0" i="0" kern="1200" dirty="0">
                <a:solidFill>
                  <a:schemeClr val="tx1"/>
                </a:solidFill>
                <a:effectLst/>
                <a:latin typeface="+mn-lt"/>
                <a:ea typeface="+mn-ea"/>
                <a:cs typeface="+mn-cs"/>
              </a:rPr>
              <a:t>Crypto-1</a:t>
            </a:r>
            <a:r>
              <a:rPr lang="zh-CN" altLang="en-US" sz="1200" b="0" i="0" kern="1200" dirty="0">
                <a:solidFill>
                  <a:schemeClr val="tx1"/>
                </a:solidFill>
                <a:effectLst/>
                <a:latin typeface="+mn-lt"/>
                <a:ea typeface="+mn-ea"/>
                <a:cs typeface="+mn-cs"/>
              </a:rPr>
              <a:t>的核心就是一个</a:t>
            </a:r>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位的线性反馈移位寄存器加上几个输出函数过滤器。而这几个函数过滤器应用了三种不同的函数关系，它们都有统计学上偏移的弱点，利用这些弱点和之前掌握的随机数发生器的知识，使用普通计算机通过向读卡器发送几十个挑战数，就能够猜出卡片的密钥中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位是什么。其中有</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个比特仅通过乱码流的第一位比特值便可判定，其余</a:t>
            </a:r>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位密钥值的破解时间，若使用一个</a:t>
            </a:r>
            <a:r>
              <a:rPr lang="en-US" altLang="zh-CN" sz="1200" b="0" i="0" kern="1200" dirty="0">
                <a:solidFill>
                  <a:schemeClr val="tx1"/>
                </a:solidFill>
                <a:effectLst/>
                <a:latin typeface="+mn-lt"/>
                <a:ea typeface="+mn-ea"/>
                <a:cs typeface="+mn-cs"/>
              </a:rPr>
              <a:t>FPGA</a:t>
            </a:r>
            <a:r>
              <a:rPr lang="zh-CN" altLang="en-US" sz="1200" b="0" i="0" kern="1200" dirty="0">
                <a:solidFill>
                  <a:schemeClr val="tx1"/>
                </a:solidFill>
                <a:effectLst/>
                <a:latin typeface="+mn-lt"/>
                <a:ea typeface="+mn-ea"/>
                <a:cs typeface="+mn-cs"/>
              </a:rPr>
              <a:t>装置是</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秒内，即使使用普通</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机也就用几分钟。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参考论文：</a:t>
            </a:r>
            <a:r>
              <a:rPr lang="en-US" altLang="zh-CN" sz="1200" b="0" i="0" kern="1200" dirty="0">
                <a:solidFill>
                  <a:schemeClr val="tx1"/>
                </a:solidFill>
                <a:effectLst/>
                <a:latin typeface="+mn-lt"/>
                <a:ea typeface="+mn-ea"/>
                <a:cs typeface="+mn-cs"/>
              </a:rPr>
              <a:t>Cryptanalysis  of  Crypto-1</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64</a:t>
            </a:fld>
            <a:endParaRPr lang="zh-CN" altLang="en-US" dirty="0"/>
          </a:p>
        </p:txBody>
      </p:sp>
    </p:spTree>
    <p:extLst>
      <p:ext uri="{BB962C8B-B14F-4D97-AF65-F5344CB8AC3E}">
        <p14:creationId xmlns:p14="http://schemas.microsoft.com/office/powerpoint/2010/main" val="3938954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69</a:t>
            </a:fld>
            <a:endParaRPr lang="zh-CN" altLang="en-US" dirty="0"/>
          </a:p>
        </p:txBody>
      </p:sp>
    </p:spTree>
    <p:extLst>
      <p:ext uri="{BB962C8B-B14F-4D97-AF65-F5344CB8AC3E}">
        <p14:creationId xmlns:p14="http://schemas.microsoft.com/office/powerpoint/2010/main" val="218833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70</a:t>
            </a:fld>
            <a:endParaRPr lang="zh-CN" altLang="en-US" dirty="0"/>
          </a:p>
        </p:txBody>
      </p:sp>
    </p:spTree>
    <p:extLst>
      <p:ext uri="{BB962C8B-B14F-4D97-AF65-F5344CB8AC3E}">
        <p14:creationId xmlns:p14="http://schemas.microsoft.com/office/powerpoint/2010/main" val="357884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71</a:t>
            </a:fld>
            <a:endParaRPr lang="zh-CN" altLang="en-US" dirty="0"/>
          </a:p>
        </p:txBody>
      </p:sp>
    </p:spTree>
    <p:extLst>
      <p:ext uri="{BB962C8B-B14F-4D97-AF65-F5344CB8AC3E}">
        <p14:creationId xmlns:p14="http://schemas.microsoft.com/office/powerpoint/2010/main" val="2104845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72</a:t>
            </a:fld>
            <a:endParaRPr lang="zh-CN" altLang="en-US" dirty="0"/>
          </a:p>
        </p:txBody>
      </p:sp>
    </p:spTree>
    <p:extLst>
      <p:ext uri="{BB962C8B-B14F-4D97-AF65-F5344CB8AC3E}">
        <p14:creationId xmlns:p14="http://schemas.microsoft.com/office/powerpoint/2010/main" val="123507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extLst>
      <p:ext uri="{BB962C8B-B14F-4D97-AF65-F5344CB8AC3E}">
        <p14:creationId xmlns:p14="http://schemas.microsoft.com/office/powerpoint/2010/main" val="2201505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a:t>
            </a:fld>
            <a:endParaRPr lang="zh-CN" altLang="en-US" dirty="0"/>
          </a:p>
        </p:txBody>
      </p:sp>
    </p:spTree>
    <p:extLst>
      <p:ext uri="{BB962C8B-B14F-4D97-AF65-F5344CB8AC3E}">
        <p14:creationId xmlns:p14="http://schemas.microsoft.com/office/powerpoint/2010/main" val="2270600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6</a:t>
            </a:fld>
            <a:endParaRPr lang="zh-CN" altLang="en-US" dirty="0"/>
          </a:p>
        </p:txBody>
      </p:sp>
    </p:spTree>
    <p:extLst>
      <p:ext uri="{BB962C8B-B14F-4D97-AF65-F5344CB8AC3E}">
        <p14:creationId xmlns:p14="http://schemas.microsoft.com/office/powerpoint/2010/main" val="428599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8</a:t>
            </a:fld>
            <a:endParaRPr lang="zh-CN" altLang="en-US" dirty="0"/>
          </a:p>
        </p:txBody>
      </p:sp>
    </p:spTree>
    <p:extLst>
      <p:ext uri="{BB962C8B-B14F-4D97-AF65-F5344CB8AC3E}">
        <p14:creationId xmlns:p14="http://schemas.microsoft.com/office/powerpoint/2010/main" val="1663900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11</a:t>
            </a:fld>
            <a:endParaRPr lang="zh-CN" altLang="en-US" dirty="0"/>
          </a:p>
        </p:txBody>
      </p:sp>
    </p:spTree>
    <p:extLst>
      <p:ext uri="{BB962C8B-B14F-4D97-AF65-F5344CB8AC3E}">
        <p14:creationId xmlns:p14="http://schemas.microsoft.com/office/powerpoint/2010/main" val="205656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t>15</a:t>
            </a:fld>
            <a:endParaRPr lang="zh-CN" altLang="en-US" dirty="0"/>
          </a:p>
        </p:txBody>
      </p:sp>
    </p:spTree>
    <p:extLst>
      <p:ext uri="{BB962C8B-B14F-4D97-AF65-F5344CB8AC3E}">
        <p14:creationId xmlns:p14="http://schemas.microsoft.com/office/powerpoint/2010/main" val="3836740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32202486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205955755"/>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172467948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13.xml"/><Relationship Id="rId4"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 id="2147483697" r:id="rId2"/>
    <p:sldLayoutId id="2147483698" r:id="rId3"/>
    <p:sldLayoutId id="2147483700"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2023/7/7</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7.xml"/><Relationship Id="rId5" Type="http://schemas.openxmlformats.org/officeDocument/2006/relationships/image" Target="../media/image78.png"/><Relationship Id="rId4" Type="http://schemas.openxmlformats.org/officeDocument/2006/relationships/image" Target="../media/image77.jpg"/></Relationships>
</file>

<file path=ppt/slides/_rels/slide5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7.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5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jpeg"/><Relationship Id="rId7" Type="http://schemas.openxmlformats.org/officeDocument/2006/relationships/oleObject" Target="../embeddings/oleObject1.bin"/><Relationship Id="rId12" Type="http://schemas.openxmlformats.org/officeDocument/2006/relationships/image" Target="../media/image94.png"/><Relationship Id="rId2" Type="http://schemas.openxmlformats.org/officeDocument/2006/relationships/image" Target="../media/image85.jpeg"/><Relationship Id="rId1" Type="http://schemas.openxmlformats.org/officeDocument/2006/relationships/slideLayout" Target="../slideLayouts/slideLayout27.xml"/><Relationship Id="rId6" Type="http://schemas.openxmlformats.org/officeDocument/2006/relationships/image" Target="../media/image89.jpeg"/><Relationship Id="rId11" Type="http://schemas.openxmlformats.org/officeDocument/2006/relationships/image" Target="../media/image93.jpeg"/><Relationship Id="rId5" Type="http://schemas.openxmlformats.org/officeDocument/2006/relationships/image" Target="../media/image88.jpeg"/><Relationship Id="rId10" Type="http://schemas.openxmlformats.org/officeDocument/2006/relationships/image" Target="../media/image92.jpeg"/><Relationship Id="rId4" Type="http://schemas.openxmlformats.org/officeDocument/2006/relationships/image" Target="../media/image87.jpeg"/><Relationship Id="rId9"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7.xml"/><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7.xml"/><Relationship Id="rId5" Type="http://schemas.openxmlformats.org/officeDocument/2006/relationships/image" Target="../media/image109.jp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7.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jpeg"/></Relationships>
</file>

<file path=ppt/slides/_rels/slide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gif"/><Relationship Id="rId1" Type="http://schemas.openxmlformats.org/officeDocument/2006/relationships/slideLayout" Target="../slideLayouts/slideLayout27.xml"/><Relationship Id="rId5" Type="http://schemas.openxmlformats.org/officeDocument/2006/relationships/image" Target="../media/image119.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7.xml"/><Relationship Id="rId5" Type="http://schemas.openxmlformats.org/officeDocument/2006/relationships/image" Target="../media/image123.jpg"/><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128.png"/><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jpg"/></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7.xml"/><Relationship Id="rId5" Type="http://schemas.openxmlformats.org/officeDocument/2006/relationships/image" Target="../media/image137.jpg"/><Relationship Id="rId4" Type="http://schemas.openxmlformats.org/officeDocument/2006/relationships/image" Target="../media/image136.jpg"/></Relationships>
</file>

<file path=ppt/slides/_rels/slide6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43.jp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jpeg"/><Relationship Id="rId4" Type="http://schemas.openxmlformats.org/officeDocument/2006/relationships/image" Target="../media/image45.png"/><Relationship Id="rId9" Type="http://schemas.openxmlformats.org/officeDocument/2006/relationships/image" Target="../media/image50.jpg"/></Relationships>
</file>

<file path=ppt/slides/_rels/slide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主讲人：王安</a:t>
            </a:r>
          </a:p>
        </p:txBody>
      </p:sp>
      <p:sp>
        <p:nvSpPr>
          <p:cNvPr id="22" name="文本框 21"/>
          <p:cNvSpPr txBox="1"/>
          <p:nvPr/>
        </p:nvSpPr>
        <p:spPr>
          <a:xfrm>
            <a:off x="1149486" y="5112604"/>
            <a:ext cx="5123851"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单　位：北京理工大学网络空间安全学院</a:t>
            </a:r>
          </a:p>
        </p:txBody>
      </p:sp>
      <p:sp>
        <p:nvSpPr>
          <p:cNvPr id="24" name="文本框 23"/>
          <p:cNvSpPr txBox="1"/>
          <p:nvPr/>
        </p:nvSpPr>
        <p:spPr>
          <a:xfrm>
            <a:off x="660399" y="1767242"/>
            <a:ext cx="11101439" cy="1911292"/>
          </a:xfrm>
          <a:prstGeom prst="rect">
            <a:avLst/>
          </a:prstGeom>
          <a:noFill/>
        </p:spPr>
        <p:txBody>
          <a:bodyPr wrap="square" lIns="0" tIns="0" rIns="0" bIns="0" rtlCol="0">
            <a:spAutoFit/>
          </a:bodyPr>
          <a:lstStyle/>
          <a:p>
            <a:pPr>
              <a:lnSpc>
                <a:spcPct val="110000"/>
              </a:lnSpc>
              <a:spcAft>
                <a:spcPts val="1200"/>
              </a:spcAft>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6000" b="1" spc="300" dirty="0">
                <a:solidFill>
                  <a:schemeClr val="bg1"/>
                </a:solidFill>
                <a:latin typeface="+mn-ea"/>
                <a:ea typeface="+mn-ea"/>
              </a:rPr>
              <a:t>第</a:t>
            </a:r>
            <a:r>
              <a:rPr lang="en-US" altLang="zh-CN" sz="6000" b="1" spc="300" dirty="0">
                <a:solidFill>
                  <a:schemeClr val="bg1"/>
                </a:solidFill>
                <a:latin typeface="+mn-ea"/>
                <a:ea typeface="+mn-ea"/>
              </a:rPr>
              <a:t>14</a:t>
            </a:r>
            <a:r>
              <a:rPr lang="zh-CN" altLang="en-US" sz="6000" b="1" spc="300" dirty="0">
                <a:solidFill>
                  <a:schemeClr val="bg1"/>
                </a:solidFill>
                <a:latin typeface="+mn-ea"/>
                <a:ea typeface="+mn-ea"/>
              </a:rPr>
              <a:t>章 密码产品设计与测评</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D5BF6-1DEE-267A-7F8F-2A4C3366D10E}"/>
              </a:ext>
            </a:extLst>
          </p:cNvPr>
          <p:cNvSpPr>
            <a:spLocks noGrp="1"/>
          </p:cNvSpPr>
          <p:nvPr>
            <p:ph type="title"/>
          </p:nvPr>
        </p:nvSpPr>
        <p:spPr/>
        <p:txBody>
          <a:bodyPr/>
          <a:lstStyle/>
          <a:p>
            <a:r>
              <a:rPr lang="zh-CN" altLang="en-US" sz="2800" dirty="0">
                <a:solidFill>
                  <a:srgbClr val="333333"/>
                </a:solidFill>
                <a:latin typeface="微软雅黑" panose="020B0503020204020204" pitchFamily="34" charset="-122"/>
              </a:rPr>
              <a:t>安全门禁系统示例</a:t>
            </a:r>
            <a:endParaRPr lang="zh-CN" altLang="en-US" dirty="0"/>
          </a:p>
        </p:txBody>
      </p:sp>
      <p:pic>
        <p:nvPicPr>
          <p:cNvPr id="4" name="图片 3">
            <a:extLst>
              <a:ext uri="{FF2B5EF4-FFF2-40B4-BE49-F238E27FC236}">
                <a16:creationId xmlns:a16="http://schemas.microsoft.com/office/drawing/2014/main" id="{AEAA12FF-D922-E542-4A23-48F3529C6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04" y="921886"/>
            <a:ext cx="6577266" cy="4586521"/>
          </a:xfrm>
          <a:prstGeom prst="rect">
            <a:avLst/>
          </a:prstGeom>
        </p:spPr>
      </p:pic>
      <p:sp>
        <p:nvSpPr>
          <p:cNvPr id="6" name="文本框 5">
            <a:extLst>
              <a:ext uri="{FF2B5EF4-FFF2-40B4-BE49-F238E27FC236}">
                <a16:creationId xmlns:a16="http://schemas.microsoft.com/office/drawing/2014/main" id="{413CDA95-5524-A443-191A-98114DE8BDD4}"/>
              </a:ext>
            </a:extLst>
          </p:cNvPr>
          <p:cNvSpPr txBox="1"/>
          <p:nvPr/>
        </p:nvSpPr>
        <p:spPr>
          <a:xfrm>
            <a:off x="3330419" y="6348870"/>
            <a:ext cx="8117047" cy="369332"/>
          </a:xfrm>
          <a:prstGeom prst="rect">
            <a:avLst/>
          </a:prstGeom>
          <a:no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参考：渔翁信息技术股份有限公司， https://www.fisec.cn/1408.html</a:t>
            </a:r>
          </a:p>
        </p:txBody>
      </p:sp>
      <p:sp>
        <p:nvSpPr>
          <p:cNvPr id="8" name="文本框 7">
            <a:extLst>
              <a:ext uri="{FF2B5EF4-FFF2-40B4-BE49-F238E27FC236}">
                <a16:creationId xmlns:a16="http://schemas.microsoft.com/office/drawing/2014/main" id="{B274C87C-F880-3BB9-9099-F873BA60ECA2}"/>
              </a:ext>
            </a:extLst>
          </p:cNvPr>
          <p:cNvSpPr txBox="1"/>
          <p:nvPr/>
        </p:nvSpPr>
        <p:spPr>
          <a:xfrm>
            <a:off x="1065573" y="5559307"/>
            <a:ext cx="4288094" cy="369332"/>
          </a:xfrm>
          <a:prstGeom prst="rect">
            <a:avLst/>
          </a:prstGeom>
          <a:no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渔翁门禁系统</a:t>
            </a:r>
          </a:p>
        </p:txBody>
      </p:sp>
      <p:sp>
        <p:nvSpPr>
          <p:cNvPr id="9" name="文本框 8">
            <a:extLst>
              <a:ext uri="{FF2B5EF4-FFF2-40B4-BE49-F238E27FC236}">
                <a16:creationId xmlns:a16="http://schemas.microsoft.com/office/drawing/2014/main" id="{463D1444-F7DC-9653-3320-D81A8C0C96CE}"/>
              </a:ext>
            </a:extLst>
          </p:cNvPr>
          <p:cNvSpPr txBox="1"/>
          <p:nvPr/>
        </p:nvSpPr>
        <p:spPr>
          <a:xfrm>
            <a:off x="6854313" y="5559307"/>
            <a:ext cx="4288094" cy="369332"/>
          </a:xfrm>
          <a:prstGeom prst="rect">
            <a:avLst/>
          </a:prstGeom>
          <a:no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某品牌门禁系统</a:t>
            </a:r>
          </a:p>
        </p:txBody>
      </p:sp>
      <p:pic>
        <p:nvPicPr>
          <p:cNvPr id="11" name="图片 10">
            <a:extLst>
              <a:ext uri="{FF2B5EF4-FFF2-40B4-BE49-F238E27FC236}">
                <a16:creationId xmlns:a16="http://schemas.microsoft.com/office/drawing/2014/main" id="{75D5B168-E146-5AEA-6100-65C98939B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017" y="2099628"/>
            <a:ext cx="5717863" cy="2962697"/>
          </a:xfrm>
          <a:prstGeom prst="rect">
            <a:avLst/>
          </a:prstGeom>
        </p:spPr>
      </p:pic>
    </p:spTree>
    <p:extLst>
      <p:ext uri="{BB962C8B-B14F-4D97-AF65-F5344CB8AC3E}">
        <p14:creationId xmlns:p14="http://schemas.microsoft.com/office/powerpoint/2010/main" val="359472986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BB5F5-4CFB-56C2-1D8C-360E4198442B}"/>
              </a:ext>
            </a:extLst>
          </p:cNvPr>
          <p:cNvSpPr>
            <a:spLocks noGrp="1"/>
          </p:cNvSpPr>
          <p:nvPr>
            <p:ph type="title"/>
          </p:nvPr>
        </p:nvSpPr>
        <p:spPr/>
        <p:txBody>
          <a:bodyPr/>
          <a:lstStyle/>
          <a:p>
            <a:r>
              <a:rPr lang="zh-CN" altLang="en-US" dirty="0"/>
              <a:t>商用密码产品认证目录</a:t>
            </a:r>
          </a:p>
        </p:txBody>
      </p:sp>
      <p:sp>
        <p:nvSpPr>
          <p:cNvPr id="8" name="文本框 7">
            <a:extLst>
              <a:ext uri="{FF2B5EF4-FFF2-40B4-BE49-F238E27FC236}">
                <a16:creationId xmlns:a16="http://schemas.microsoft.com/office/drawing/2014/main" id="{0FD0A2C2-5E39-597C-98AD-F33353236D54}"/>
              </a:ext>
            </a:extLst>
          </p:cNvPr>
          <p:cNvSpPr txBox="1"/>
          <p:nvPr/>
        </p:nvSpPr>
        <p:spPr>
          <a:xfrm>
            <a:off x="566511" y="1001521"/>
            <a:ext cx="11040470" cy="5170646"/>
          </a:xfrm>
          <a:prstGeom prst="rect">
            <a:avLst/>
          </a:prstGeom>
          <a:noFill/>
        </p:spPr>
        <p:txBody>
          <a:bodyPr wrap="square" rtlCol="0">
            <a:spAutoFit/>
          </a:bodyPr>
          <a:lstStyle/>
          <a:p>
            <a:pPr marL="457200" indent="-457200" eaLnBrk="1" hangingPunct="1">
              <a:spcBef>
                <a:spcPts val="600"/>
              </a:spcBef>
              <a:spcAft>
                <a:spcPts val="600"/>
              </a:spcAft>
              <a:buClr>
                <a:schemeClr val="tx2"/>
              </a:buClr>
              <a:buFont typeface="+mj-lt"/>
              <a:buAutoNum type="arabicPeriod" startAt="15"/>
            </a:pPr>
            <a:r>
              <a:rPr lang="zh-CN" altLang="en-US" sz="2000" b="1" dirty="0">
                <a:solidFill>
                  <a:srgbClr val="C00000"/>
                </a:solidFill>
                <a:latin typeface="微软雅黑" panose="020B0503020204020204" pitchFamily="34" charset="-122"/>
              </a:rPr>
              <a:t>安全电子签章系统</a:t>
            </a:r>
            <a:r>
              <a:rPr lang="zh-CN" altLang="en-US" sz="2000" dirty="0">
                <a:solidFill>
                  <a:srgbClr val="333333"/>
                </a:solidFill>
                <a:latin typeface="微软雅黑" panose="020B0503020204020204" pitchFamily="34" charset="-122"/>
              </a:rPr>
              <a:t>：提供电子印章管理、电子签章</a:t>
            </a:r>
            <a:r>
              <a:rPr lang="en-US" altLang="zh-CN" sz="2000" dirty="0">
                <a:solidFill>
                  <a:srgbClr val="333333"/>
                </a:solidFill>
                <a:latin typeface="微软雅黑" panose="020B0503020204020204" pitchFamily="34" charset="-122"/>
              </a:rPr>
              <a:t>/</a:t>
            </a:r>
            <a:r>
              <a:rPr lang="zh-CN" altLang="en-US" sz="2000" dirty="0">
                <a:solidFill>
                  <a:srgbClr val="333333"/>
                </a:solidFill>
                <a:latin typeface="微软雅黑" panose="020B0503020204020204" pitchFamily="34" charset="-122"/>
              </a:rPr>
              <a:t>验章等功能的密码应用系统</a:t>
            </a:r>
            <a:endParaRPr lang="en-US" altLang="zh-CN" sz="2000" dirty="0">
              <a:solidFill>
                <a:srgbClr val="333333"/>
              </a:solidFill>
              <a:latin typeface="微软雅黑" panose="020B0503020204020204" pitchFamily="34" charset="-122"/>
            </a:endParaRPr>
          </a:p>
          <a:p>
            <a:pPr marL="457200" indent="-457200" eaLnBrk="1" hangingPunct="1">
              <a:spcBef>
                <a:spcPts val="600"/>
              </a:spcBef>
              <a:spcAft>
                <a:spcPts val="600"/>
              </a:spcAft>
              <a:buClr>
                <a:schemeClr val="tx2"/>
              </a:buClr>
              <a:buFont typeface="+mj-lt"/>
              <a:buAutoNum type="arabicPeriod" startAt="15"/>
            </a:pPr>
            <a:r>
              <a:rPr lang="zh-CN" altLang="en-US" sz="2000" b="1" dirty="0">
                <a:solidFill>
                  <a:srgbClr val="C00000"/>
                </a:solidFill>
                <a:latin typeface="微软雅黑" panose="020B0503020204020204" pitchFamily="34" charset="-122"/>
              </a:rPr>
              <a:t>电子文件密码应用系统</a:t>
            </a:r>
            <a:r>
              <a:rPr lang="zh-CN" altLang="en-US" sz="2000" dirty="0">
                <a:solidFill>
                  <a:srgbClr val="333333"/>
                </a:solidFill>
                <a:latin typeface="微软雅黑" panose="020B0503020204020204" pitchFamily="34" charset="-122"/>
              </a:rPr>
              <a:t>：在电子文件创建、修改、授权、阅读、签批、盖章、打印、添加水印、流转、存档和销毁等操作中提供密码运算、密钥管理等功能的应用系统</a:t>
            </a:r>
            <a:endParaRPr lang="en-US" altLang="zh-CN" sz="2000" dirty="0">
              <a:solidFill>
                <a:srgbClr val="333333"/>
              </a:solidFill>
              <a:latin typeface="微软雅黑" panose="020B0503020204020204" pitchFamily="34" charset="-122"/>
            </a:endParaRPr>
          </a:p>
          <a:p>
            <a:pPr marL="457200" indent="-457200" eaLnBrk="1" hangingPunct="1">
              <a:spcBef>
                <a:spcPts val="600"/>
              </a:spcBef>
              <a:spcAft>
                <a:spcPts val="600"/>
              </a:spcAft>
              <a:buClr>
                <a:schemeClr val="tx2"/>
              </a:buClr>
              <a:buFont typeface="+mj-lt"/>
              <a:buAutoNum type="arabicPeriod" startAt="15"/>
            </a:pPr>
            <a:r>
              <a:rPr lang="zh-CN" altLang="en-US" sz="2000" b="1" dirty="0">
                <a:solidFill>
                  <a:srgbClr val="C00000"/>
                </a:solidFill>
                <a:latin typeface="微软雅黑" panose="020B0503020204020204" pitchFamily="34" charset="-122"/>
              </a:rPr>
              <a:t>可信计算密码支撑平台</a:t>
            </a:r>
            <a:r>
              <a:rPr lang="zh-CN" altLang="en-US" sz="2000" dirty="0">
                <a:solidFill>
                  <a:srgbClr val="333333"/>
                </a:solidFill>
                <a:latin typeface="微软雅黑" panose="020B0503020204020204" pitchFamily="34" charset="-122"/>
              </a:rPr>
              <a:t>：采取密码技术，为可信计算平台自身的完整性、身份可信性和数据安全性提供密码支持。其产品形态主要表现为可信密码模块和可信密码服务模块</a:t>
            </a:r>
            <a:endParaRPr lang="en-US" altLang="zh-CN" sz="2000" dirty="0">
              <a:solidFill>
                <a:srgbClr val="333333"/>
              </a:solidFill>
              <a:latin typeface="微软雅黑" panose="020B0503020204020204" pitchFamily="34" charset="-122"/>
            </a:endParaRPr>
          </a:p>
          <a:p>
            <a:pPr marL="457200" indent="-457200" eaLnBrk="1" hangingPunct="1">
              <a:spcBef>
                <a:spcPts val="600"/>
              </a:spcBef>
              <a:spcAft>
                <a:spcPts val="600"/>
              </a:spcAft>
              <a:buClr>
                <a:schemeClr val="tx2"/>
              </a:buClr>
              <a:buFont typeface="+mj-lt"/>
              <a:buAutoNum type="arabicPeriod" startAt="15"/>
            </a:pPr>
            <a:r>
              <a:rPr lang="zh-CN" altLang="en-US" sz="2000" b="1" dirty="0">
                <a:solidFill>
                  <a:srgbClr val="C00000"/>
                </a:solidFill>
                <a:latin typeface="微软雅黑" panose="020B0503020204020204" pitchFamily="34" charset="-122"/>
              </a:rPr>
              <a:t>证书认证系统</a:t>
            </a:r>
            <a:r>
              <a:rPr lang="zh-CN" altLang="en-US" sz="2000" dirty="0">
                <a:solidFill>
                  <a:srgbClr val="333333"/>
                </a:solidFill>
                <a:latin typeface="微软雅黑" panose="020B0503020204020204" pitchFamily="34" charset="-122"/>
              </a:rPr>
              <a:t>：对数字证书的签发、发布、更新、撤销等数字证书全生命周期进行管理的系统</a:t>
            </a:r>
            <a:br>
              <a:rPr lang="en-US" altLang="zh-CN" sz="2000" dirty="0">
                <a:solidFill>
                  <a:srgbClr val="333333"/>
                </a:solidFill>
                <a:latin typeface="微软雅黑" panose="020B0503020204020204" pitchFamily="34" charset="-122"/>
              </a:rPr>
            </a:br>
            <a:r>
              <a:rPr lang="zh-CN" altLang="en-US" sz="2000" b="1" dirty="0">
                <a:solidFill>
                  <a:srgbClr val="C00000"/>
                </a:solidFill>
                <a:latin typeface="微软雅黑" panose="020B0503020204020204" pitchFamily="34" charset="-122"/>
              </a:rPr>
              <a:t>证书认证密钥管理系统</a:t>
            </a:r>
            <a:r>
              <a:rPr lang="zh-CN" altLang="en-US" sz="2000" dirty="0">
                <a:solidFill>
                  <a:srgbClr val="333333"/>
                </a:solidFill>
                <a:latin typeface="微软雅黑" panose="020B0503020204020204" pitchFamily="34" charset="-122"/>
              </a:rPr>
              <a:t>：对生命周期内的加密证书密钥对进行全过程管理的系统</a:t>
            </a:r>
            <a:endParaRPr lang="en-US" altLang="zh-CN" sz="2000" dirty="0">
              <a:solidFill>
                <a:srgbClr val="333333"/>
              </a:solidFill>
              <a:latin typeface="微软雅黑" panose="020B0503020204020204" pitchFamily="34" charset="-122"/>
            </a:endParaRPr>
          </a:p>
          <a:p>
            <a:pPr marL="457200" indent="-457200" eaLnBrk="1" hangingPunct="1">
              <a:spcBef>
                <a:spcPts val="600"/>
              </a:spcBef>
              <a:spcAft>
                <a:spcPts val="600"/>
              </a:spcAft>
              <a:buClr>
                <a:schemeClr val="tx2"/>
              </a:buClr>
              <a:buFont typeface="+mj-lt"/>
              <a:buAutoNum type="arabicPeriod" startAt="15"/>
            </a:pPr>
            <a:r>
              <a:rPr lang="zh-CN" altLang="en-US" sz="2000" b="1" dirty="0">
                <a:solidFill>
                  <a:srgbClr val="C00000"/>
                </a:solidFill>
                <a:latin typeface="微软雅黑" panose="020B0503020204020204" pitchFamily="34" charset="-122"/>
              </a:rPr>
              <a:t>对称密钥管理产品</a:t>
            </a:r>
            <a:r>
              <a:rPr lang="zh-CN" altLang="en-US" sz="2000" dirty="0">
                <a:solidFill>
                  <a:srgbClr val="333333"/>
                </a:solidFill>
                <a:latin typeface="微软雅黑" panose="020B0503020204020204" pitchFamily="34" charset="-122"/>
              </a:rPr>
              <a:t>：为密码应用系统生产、分发和管理对称密钥的系统及设备</a:t>
            </a:r>
            <a:endParaRPr lang="en-US" altLang="zh-CN" sz="2000" dirty="0">
              <a:solidFill>
                <a:srgbClr val="333333"/>
              </a:solidFill>
              <a:latin typeface="微软雅黑" panose="020B0503020204020204" pitchFamily="34" charset="-122"/>
            </a:endParaRPr>
          </a:p>
          <a:p>
            <a:pPr marL="457200" indent="-457200" eaLnBrk="1" hangingPunct="1">
              <a:spcBef>
                <a:spcPts val="600"/>
              </a:spcBef>
              <a:spcAft>
                <a:spcPts val="600"/>
              </a:spcAft>
              <a:buClr>
                <a:schemeClr val="tx2"/>
              </a:buClr>
              <a:buFont typeface="+mj-lt"/>
              <a:buAutoNum type="arabicPeriod" startAt="15"/>
            </a:pPr>
            <a:r>
              <a:rPr lang="zh-CN" altLang="en-US" sz="2000" b="1" dirty="0">
                <a:solidFill>
                  <a:srgbClr val="C00000"/>
                </a:solidFill>
                <a:latin typeface="微软雅黑" panose="020B0503020204020204" pitchFamily="34" charset="-122"/>
              </a:rPr>
              <a:t>安全芯片</a:t>
            </a:r>
            <a:r>
              <a:rPr lang="zh-CN" altLang="en-US" sz="2000" dirty="0">
                <a:solidFill>
                  <a:srgbClr val="333333"/>
                </a:solidFill>
                <a:latin typeface="微软雅黑" panose="020B0503020204020204" pitchFamily="34" charset="-122"/>
              </a:rPr>
              <a:t>：含密码算法、安全功能，可实现密钥管理机制的集成电路芯片</a:t>
            </a:r>
            <a:endParaRPr lang="en-US" altLang="zh-CN" sz="2000" dirty="0">
              <a:solidFill>
                <a:srgbClr val="333333"/>
              </a:solidFill>
              <a:latin typeface="微软雅黑" panose="020B0503020204020204" pitchFamily="34" charset="-122"/>
            </a:endParaRPr>
          </a:p>
          <a:p>
            <a:pPr marL="457200" indent="-457200" eaLnBrk="1" hangingPunct="1">
              <a:spcBef>
                <a:spcPts val="600"/>
              </a:spcBef>
              <a:spcAft>
                <a:spcPts val="600"/>
              </a:spcAft>
              <a:buClr>
                <a:schemeClr val="tx2"/>
              </a:buClr>
              <a:buFont typeface="+mj-lt"/>
              <a:buAutoNum type="arabicPeriod" startAt="15"/>
            </a:pPr>
            <a:r>
              <a:rPr lang="zh-CN" altLang="en-US" sz="2000" b="1" dirty="0">
                <a:solidFill>
                  <a:srgbClr val="C00000"/>
                </a:solidFill>
                <a:latin typeface="微软雅黑" panose="020B0503020204020204" pitchFamily="34" charset="-122"/>
              </a:rPr>
              <a:t>电子标签芯片</a:t>
            </a:r>
            <a:r>
              <a:rPr lang="zh-CN" altLang="en-US" sz="2000" dirty="0">
                <a:solidFill>
                  <a:srgbClr val="333333"/>
                </a:solidFill>
                <a:latin typeface="微软雅黑" panose="020B0503020204020204" pitchFamily="34" charset="-122"/>
              </a:rPr>
              <a:t>：采用密码技术，载有与预期应用相关的电子识别信息，用于射频识别的芯片</a:t>
            </a:r>
            <a:endParaRPr lang="en-US" altLang="zh-CN" sz="2000" dirty="0">
              <a:solidFill>
                <a:srgbClr val="333333"/>
              </a:solidFill>
              <a:latin typeface="微软雅黑" panose="020B0503020204020204" pitchFamily="34" charset="-122"/>
            </a:endParaRPr>
          </a:p>
          <a:p>
            <a:pPr marL="457200" indent="-457200" eaLnBrk="1" hangingPunct="1">
              <a:spcBef>
                <a:spcPts val="600"/>
              </a:spcBef>
              <a:spcAft>
                <a:spcPts val="600"/>
              </a:spcAft>
              <a:buClr>
                <a:schemeClr val="tx2"/>
              </a:buClr>
              <a:buFont typeface="+mj-lt"/>
              <a:buAutoNum type="arabicPeriod" startAt="15"/>
            </a:pPr>
            <a:r>
              <a:rPr lang="zh-CN" altLang="en-US" sz="2000" b="1" dirty="0">
                <a:solidFill>
                  <a:srgbClr val="C00000"/>
                </a:solidFill>
                <a:latin typeface="微软雅黑" panose="020B0503020204020204" pitchFamily="34" charset="-122"/>
              </a:rPr>
              <a:t>其它密码模块</a:t>
            </a:r>
            <a:r>
              <a:rPr lang="zh-CN" altLang="en-US" sz="2000" dirty="0">
                <a:solidFill>
                  <a:srgbClr val="333333"/>
                </a:solidFill>
                <a:latin typeface="微软雅黑" panose="020B0503020204020204" pitchFamily="34" charset="-122"/>
              </a:rPr>
              <a:t>：实现密码运算、密钥管理等安全功能的软件、硬件、固件及其组合，包括软件密码模块、硬件密码模块等</a:t>
            </a:r>
            <a:endParaRPr lang="en-US" altLang="zh-CN" sz="2000" dirty="0">
              <a:solidFill>
                <a:srgbClr val="333333"/>
              </a:solidFill>
              <a:latin typeface="微软雅黑" panose="020B0503020204020204" pitchFamily="34" charset="-122"/>
            </a:endParaRPr>
          </a:p>
        </p:txBody>
      </p:sp>
    </p:spTree>
    <p:extLst>
      <p:ext uri="{BB962C8B-B14F-4D97-AF65-F5344CB8AC3E}">
        <p14:creationId xmlns:p14="http://schemas.microsoft.com/office/powerpoint/2010/main" val="280943854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0C5414-5CFC-E5BD-456F-53BBC4FB9DB3}"/>
              </a:ext>
            </a:extLst>
          </p:cNvPr>
          <p:cNvSpPr>
            <a:spLocks noGrp="1"/>
          </p:cNvSpPr>
          <p:nvPr>
            <p:ph type="title"/>
          </p:nvPr>
        </p:nvSpPr>
        <p:spPr/>
        <p:txBody>
          <a:bodyPr/>
          <a:lstStyle/>
          <a:p>
            <a:r>
              <a:rPr lang="zh-CN" altLang="en-US" dirty="0"/>
              <a:t>电子签章系统示例</a:t>
            </a:r>
          </a:p>
        </p:txBody>
      </p:sp>
      <p:pic>
        <p:nvPicPr>
          <p:cNvPr id="4" name="图片 3">
            <a:extLst>
              <a:ext uri="{FF2B5EF4-FFF2-40B4-BE49-F238E27FC236}">
                <a16:creationId xmlns:a16="http://schemas.microsoft.com/office/drawing/2014/main" id="{B960F502-647A-4B70-4F3D-CECDD87D8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140235"/>
            <a:ext cx="8572500" cy="4857750"/>
          </a:xfrm>
          <a:prstGeom prst="rect">
            <a:avLst/>
          </a:prstGeom>
        </p:spPr>
      </p:pic>
      <p:sp>
        <p:nvSpPr>
          <p:cNvPr id="7" name="文本框 6">
            <a:extLst>
              <a:ext uri="{FF2B5EF4-FFF2-40B4-BE49-F238E27FC236}">
                <a16:creationId xmlns:a16="http://schemas.microsoft.com/office/drawing/2014/main" id="{06C2A2F5-A30B-3916-DF40-85667E011E8E}"/>
              </a:ext>
            </a:extLst>
          </p:cNvPr>
          <p:cNvSpPr txBox="1"/>
          <p:nvPr/>
        </p:nvSpPr>
        <p:spPr>
          <a:xfrm>
            <a:off x="577850" y="6348870"/>
            <a:ext cx="11139744" cy="369332"/>
          </a:xfrm>
          <a:prstGeom prst="rect">
            <a:avLst/>
          </a:prstGeom>
          <a:solidFill>
            <a:schemeClr val="bg1"/>
          </a:solid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参考：中盾云安，</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http://www.cnsecloud.com/app/usercenter/index/-1_dzqm-dianziqianzhang</a:t>
            </a:r>
          </a:p>
        </p:txBody>
      </p:sp>
    </p:spTree>
    <p:extLst>
      <p:ext uri="{BB962C8B-B14F-4D97-AF65-F5344CB8AC3E}">
        <p14:creationId xmlns:p14="http://schemas.microsoft.com/office/powerpoint/2010/main" val="155000926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15E3B-7B16-EF8A-66BE-0AFE56EA22B1}"/>
              </a:ext>
            </a:extLst>
          </p:cNvPr>
          <p:cNvSpPr>
            <a:spLocks noGrp="1"/>
          </p:cNvSpPr>
          <p:nvPr>
            <p:ph type="title"/>
          </p:nvPr>
        </p:nvSpPr>
        <p:spPr/>
        <p:txBody>
          <a:bodyPr/>
          <a:lstStyle/>
          <a:p>
            <a:r>
              <a:rPr lang="zh-CN" altLang="en-US" dirty="0"/>
              <a:t>密钥管理系统示例</a:t>
            </a:r>
          </a:p>
        </p:txBody>
      </p:sp>
      <p:pic>
        <p:nvPicPr>
          <p:cNvPr id="4" name="图片 3">
            <a:extLst>
              <a:ext uri="{FF2B5EF4-FFF2-40B4-BE49-F238E27FC236}">
                <a16:creationId xmlns:a16="http://schemas.microsoft.com/office/drawing/2014/main" id="{10F297E6-54B3-3FC3-6502-B99D8C4AFC1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3950" y="931478"/>
            <a:ext cx="11524098" cy="4995044"/>
          </a:xfrm>
          <a:prstGeom prst="rect">
            <a:avLst/>
          </a:prstGeom>
        </p:spPr>
      </p:pic>
      <p:sp>
        <p:nvSpPr>
          <p:cNvPr id="7" name="文本框 6">
            <a:extLst>
              <a:ext uri="{FF2B5EF4-FFF2-40B4-BE49-F238E27FC236}">
                <a16:creationId xmlns:a16="http://schemas.microsoft.com/office/drawing/2014/main" id="{3825880C-5D26-AB8D-0FD1-EAC4891DFEB4}"/>
              </a:ext>
            </a:extLst>
          </p:cNvPr>
          <p:cNvSpPr txBox="1"/>
          <p:nvPr/>
        </p:nvSpPr>
        <p:spPr>
          <a:xfrm>
            <a:off x="3699375" y="6348870"/>
            <a:ext cx="7379134" cy="369332"/>
          </a:xfrm>
          <a:prstGeom prst="rect">
            <a:avLst/>
          </a:prstGeom>
          <a:no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参考：渔翁信息技术股份有限公司，https://www.fisec.cn/1408.html</a:t>
            </a:r>
          </a:p>
        </p:txBody>
      </p:sp>
    </p:spTree>
    <p:extLst>
      <p:ext uri="{BB962C8B-B14F-4D97-AF65-F5344CB8AC3E}">
        <p14:creationId xmlns:p14="http://schemas.microsoft.com/office/powerpoint/2010/main" val="291197738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15E3B-7B16-EF8A-66BE-0AFE56EA22B1}"/>
              </a:ext>
            </a:extLst>
          </p:cNvPr>
          <p:cNvSpPr>
            <a:spLocks noGrp="1"/>
          </p:cNvSpPr>
          <p:nvPr>
            <p:ph type="title"/>
          </p:nvPr>
        </p:nvSpPr>
        <p:spPr/>
        <p:txBody>
          <a:bodyPr/>
          <a:lstStyle/>
          <a:p>
            <a:r>
              <a:rPr lang="zh-CN" altLang="en-US" dirty="0"/>
              <a:t>电子病历系统示例</a:t>
            </a:r>
          </a:p>
        </p:txBody>
      </p:sp>
      <p:pic>
        <p:nvPicPr>
          <p:cNvPr id="6" name="图片 5">
            <a:extLst>
              <a:ext uri="{FF2B5EF4-FFF2-40B4-BE49-F238E27FC236}">
                <a16:creationId xmlns:a16="http://schemas.microsoft.com/office/drawing/2014/main" id="{743341F6-1D08-6E99-79F7-B6CF8E0F9E8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5219" y="687574"/>
            <a:ext cx="11221560" cy="5645081"/>
          </a:xfrm>
          <a:prstGeom prst="rect">
            <a:avLst/>
          </a:prstGeom>
        </p:spPr>
      </p:pic>
      <p:sp>
        <p:nvSpPr>
          <p:cNvPr id="3" name="文本框 2">
            <a:extLst>
              <a:ext uri="{FF2B5EF4-FFF2-40B4-BE49-F238E27FC236}">
                <a16:creationId xmlns:a16="http://schemas.microsoft.com/office/drawing/2014/main" id="{4386D9DA-8E03-13DB-4E90-D2A95C08C81B}"/>
              </a:ext>
            </a:extLst>
          </p:cNvPr>
          <p:cNvSpPr txBox="1"/>
          <p:nvPr/>
        </p:nvSpPr>
        <p:spPr>
          <a:xfrm>
            <a:off x="3699375" y="6348870"/>
            <a:ext cx="7379134" cy="369332"/>
          </a:xfrm>
          <a:prstGeom prst="rect">
            <a:avLst/>
          </a:prstGeom>
          <a:no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参考：渔翁信息技术股份有限公司，</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https://www.fisec.cn/1396.html</a:t>
            </a:r>
            <a:endParaRPr kumimoji="1" lang="zh-CN" altLang="en-US"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172454087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BB5F5-4CFB-56C2-1D8C-360E4198442B}"/>
              </a:ext>
            </a:extLst>
          </p:cNvPr>
          <p:cNvSpPr>
            <a:spLocks noGrp="1"/>
          </p:cNvSpPr>
          <p:nvPr>
            <p:ph type="title"/>
          </p:nvPr>
        </p:nvSpPr>
        <p:spPr/>
        <p:txBody>
          <a:bodyPr/>
          <a:lstStyle/>
          <a:p>
            <a:r>
              <a:rPr lang="zh-CN" altLang="en-US" dirty="0"/>
              <a:t>商用密码产品认证目录</a:t>
            </a:r>
          </a:p>
        </p:txBody>
      </p:sp>
      <p:sp>
        <p:nvSpPr>
          <p:cNvPr id="8" name="文本框 7">
            <a:extLst>
              <a:ext uri="{FF2B5EF4-FFF2-40B4-BE49-F238E27FC236}">
                <a16:creationId xmlns:a16="http://schemas.microsoft.com/office/drawing/2014/main" id="{0FD0A2C2-5E39-597C-98AD-F33353236D54}"/>
              </a:ext>
            </a:extLst>
          </p:cNvPr>
          <p:cNvSpPr txBox="1"/>
          <p:nvPr/>
        </p:nvSpPr>
        <p:spPr>
          <a:xfrm>
            <a:off x="566511" y="1045765"/>
            <a:ext cx="11055218" cy="4893647"/>
          </a:xfrm>
          <a:prstGeom prst="rect">
            <a:avLst/>
          </a:prstGeom>
          <a:noFill/>
        </p:spPr>
        <p:txBody>
          <a:bodyPr wrap="square" rtlCol="0">
            <a:spAutoFit/>
          </a:bodyPr>
          <a:lstStyle/>
          <a:p>
            <a:pPr marL="342900" indent="-342900"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商用密码产品认证目录（第二批）</a:t>
            </a:r>
            <a:r>
              <a:rPr lang="zh-CN" altLang="en-US" dirty="0">
                <a:solidFill>
                  <a:srgbClr val="333333"/>
                </a:solidFill>
                <a:latin typeface="微软雅黑" panose="020B0503020204020204" pitchFamily="34" charset="-122"/>
              </a:rPr>
              <a:t>：</a:t>
            </a:r>
            <a:endParaRPr lang="en-US" altLang="zh-CN" dirty="0">
              <a:solidFill>
                <a:srgbClr val="333333"/>
              </a:solidFill>
              <a:latin typeface="微软雅黑" panose="020B0503020204020204" pitchFamily="34" charset="-122"/>
            </a:endParaRPr>
          </a:p>
          <a:p>
            <a:pPr marL="803275" indent="-354013" eaLnBrk="1" hangingPunct="1">
              <a:spcBef>
                <a:spcPts val="600"/>
              </a:spcBef>
              <a:spcAft>
                <a:spcPts val="600"/>
              </a:spcAft>
              <a:buClr>
                <a:schemeClr val="tx2"/>
              </a:buClr>
              <a:buFont typeface="+mj-lt"/>
              <a:buAutoNum type="arabicPeriod"/>
            </a:pPr>
            <a:r>
              <a:rPr lang="zh-CN" altLang="en-US" b="1" dirty="0">
                <a:solidFill>
                  <a:srgbClr val="C00000"/>
                </a:solidFill>
                <a:latin typeface="微软雅黑" panose="020B0503020204020204" pitchFamily="34" charset="-122"/>
              </a:rPr>
              <a:t>可信密码模块</a:t>
            </a:r>
            <a:r>
              <a:rPr lang="zh-CN" altLang="en-US" dirty="0">
                <a:solidFill>
                  <a:srgbClr val="333333"/>
                </a:solidFill>
                <a:latin typeface="微软雅黑" panose="020B0503020204020204" pitchFamily="34" charset="-122"/>
              </a:rPr>
              <a:t>：可信计算密码支撑平台的硬件模块，为可信计算平台提供密码运算功能，具有受保护的存储空间</a:t>
            </a:r>
            <a:endParaRPr lang="en-US" altLang="zh-CN" dirty="0">
              <a:solidFill>
                <a:srgbClr val="333333"/>
              </a:solidFill>
              <a:latin typeface="微软雅黑" panose="020B0503020204020204" pitchFamily="34" charset="-122"/>
            </a:endParaRPr>
          </a:p>
          <a:p>
            <a:pPr marL="803275" indent="-354013" eaLnBrk="1" hangingPunct="1">
              <a:spcBef>
                <a:spcPts val="600"/>
              </a:spcBef>
              <a:spcAft>
                <a:spcPts val="600"/>
              </a:spcAft>
              <a:buClr>
                <a:schemeClr val="tx2"/>
              </a:buClr>
              <a:buFont typeface="+mj-lt"/>
              <a:buAutoNum type="arabicPeriod"/>
            </a:pPr>
            <a:r>
              <a:rPr lang="zh-CN" altLang="en-US" b="1" dirty="0">
                <a:solidFill>
                  <a:srgbClr val="C00000"/>
                </a:solidFill>
                <a:latin typeface="微软雅黑" panose="020B0503020204020204" pitchFamily="34" charset="-122"/>
              </a:rPr>
              <a:t>智能</a:t>
            </a:r>
            <a:r>
              <a:rPr lang="en-US" altLang="zh-CN" b="1" dirty="0">
                <a:solidFill>
                  <a:srgbClr val="C00000"/>
                </a:solidFill>
                <a:latin typeface="微软雅黑" panose="020B0503020204020204" pitchFamily="34" charset="-122"/>
              </a:rPr>
              <a:t>IC</a:t>
            </a:r>
            <a:r>
              <a:rPr lang="zh-CN" altLang="en-US" b="1" dirty="0">
                <a:solidFill>
                  <a:srgbClr val="C00000"/>
                </a:solidFill>
                <a:latin typeface="微软雅黑" panose="020B0503020204020204" pitchFamily="34" charset="-122"/>
              </a:rPr>
              <a:t>卡密钥管理系统</a:t>
            </a:r>
            <a:r>
              <a:rPr lang="zh-CN" altLang="en-US" dirty="0">
                <a:solidFill>
                  <a:srgbClr val="333333"/>
                </a:solidFill>
                <a:latin typeface="微软雅黑" panose="020B0503020204020204" pitchFamily="34" charset="-122"/>
              </a:rPr>
              <a:t>：针对智能</a:t>
            </a:r>
            <a:r>
              <a:rPr lang="en-US" altLang="zh-CN" dirty="0">
                <a:solidFill>
                  <a:srgbClr val="333333"/>
                </a:solidFill>
                <a:latin typeface="微软雅黑" panose="020B0503020204020204" pitchFamily="34" charset="-122"/>
              </a:rPr>
              <a:t>IC</a:t>
            </a:r>
            <a:r>
              <a:rPr lang="zh-CN" altLang="en-US" dirty="0">
                <a:solidFill>
                  <a:srgbClr val="333333"/>
                </a:solidFill>
                <a:latin typeface="微软雅黑" panose="020B0503020204020204" pitchFamily="34" charset="-122"/>
              </a:rPr>
              <a:t>卡应用所需的密钥生命周期统一管理系统，为使用密钥的智能</a:t>
            </a:r>
            <a:r>
              <a:rPr lang="en-US" altLang="zh-CN" dirty="0">
                <a:solidFill>
                  <a:srgbClr val="333333"/>
                </a:solidFill>
                <a:latin typeface="微软雅黑" panose="020B0503020204020204" pitchFamily="34" charset="-122"/>
              </a:rPr>
              <a:t>IC</a:t>
            </a:r>
            <a:r>
              <a:rPr lang="zh-CN" altLang="en-US" dirty="0">
                <a:solidFill>
                  <a:srgbClr val="333333"/>
                </a:solidFill>
                <a:latin typeface="微软雅黑" panose="020B0503020204020204" pitchFamily="34" charset="-122"/>
              </a:rPr>
              <a:t>卡相关业务系统提供密钥服务功能</a:t>
            </a:r>
            <a:endParaRPr lang="en-US" altLang="zh-CN" dirty="0">
              <a:solidFill>
                <a:srgbClr val="333333"/>
              </a:solidFill>
              <a:latin typeface="微软雅黑" panose="020B0503020204020204" pitchFamily="34" charset="-122"/>
            </a:endParaRPr>
          </a:p>
          <a:p>
            <a:pPr marL="803275" indent="-354013" eaLnBrk="1" hangingPunct="1">
              <a:spcBef>
                <a:spcPts val="600"/>
              </a:spcBef>
              <a:spcAft>
                <a:spcPts val="600"/>
              </a:spcAft>
              <a:buClr>
                <a:schemeClr val="tx2"/>
              </a:buClr>
              <a:buFont typeface="+mj-lt"/>
              <a:buAutoNum type="arabicPeriod"/>
            </a:pPr>
            <a:r>
              <a:rPr lang="zh-CN" altLang="en-US" b="1" dirty="0">
                <a:solidFill>
                  <a:srgbClr val="C00000"/>
                </a:solidFill>
                <a:latin typeface="微软雅黑" panose="020B0503020204020204" pitchFamily="34" charset="-122"/>
              </a:rPr>
              <a:t>云服务器密码机</a:t>
            </a:r>
            <a:r>
              <a:rPr lang="zh-CN" altLang="en-US" dirty="0">
                <a:solidFill>
                  <a:srgbClr val="333333"/>
                </a:solidFill>
                <a:latin typeface="微软雅黑" panose="020B0503020204020204" pitchFamily="34" charset="-122"/>
              </a:rPr>
              <a:t>：在云计算环境下，采用虚拟化技术，以网络形式，为多个租户的应用系统提供密码服务的服务器密码机</a:t>
            </a:r>
            <a:endParaRPr lang="en-US" altLang="zh-CN" dirty="0">
              <a:solidFill>
                <a:srgbClr val="333333"/>
              </a:solidFill>
              <a:latin typeface="微软雅黑" panose="020B0503020204020204" pitchFamily="34" charset="-122"/>
            </a:endParaRPr>
          </a:p>
          <a:p>
            <a:pPr marL="803275" indent="-354013" eaLnBrk="1" hangingPunct="1">
              <a:spcBef>
                <a:spcPts val="600"/>
              </a:spcBef>
              <a:spcAft>
                <a:spcPts val="600"/>
              </a:spcAft>
              <a:buClr>
                <a:schemeClr val="tx2"/>
              </a:buClr>
              <a:buFont typeface="+mj-lt"/>
              <a:buAutoNum type="arabicPeriod"/>
            </a:pPr>
            <a:r>
              <a:rPr lang="zh-CN" altLang="en-US" b="1" dirty="0">
                <a:solidFill>
                  <a:srgbClr val="C00000"/>
                </a:solidFill>
                <a:latin typeface="微软雅黑" panose="020B0503020204020204" pitchFamily="34" charset="-122"/>
              </a:rPr>
              <a:t>随机数发生器</a:t>
            </a:r>
            <a:r>
              <a:rPr lang="zh-CN" altLang="en-US" dirty="0">
                <a:solidFill>
                  <a:srgbClr val="333333"/>
                </a:solidFill>
                <a:latin typeface="微软雅黑" panose="020B0503020204020204" pitchFamily="34" charset="-122"/>
              </a:rPr>
              <a:t>：</a:t>
            </a:r>
            <a:br>
              <a:rPr lang="en-US" altLang="zh-CN" dirty="0">
                <a:solidFill>
                  <a:srgbClr val="333333"/>
                </a:solidFill>
                <a:latin typeface="微软雅黑" panose="020B0503020204020204" pitchFamily="34" charset="-122"/>
              </a:rPr>
            </a:br>
            <a:r>
              <a:rPr lang="zh-CN" altLang="en-US" dirty="0">
                <a:solidFill>
                  <a:srgbClr val="333333"/>
                </a:solidFill>
                <a:latin typeface="微软雅黑" panose="020B0503020204020204" pitchFamily="34" charset="-122"/>
              </a:rPr>
              <a:t>（</a:t>
            </a:r>
            <a:r>
              <a:rPr lang="en-US" altLang="zh-CN" dirty="0">
                <a:solidFill>
                  <a:srgbClr val="333333"/>
                </a:solidFill>
                <a:latin typeface="微软雅黑" panose="020B0503020204020204" pitchFamily="34" charset="-122"/>
              </a:rPr>
              <a:t>1</a:t>
            </a:r>
            <a:r>
              <a:rPr lang="zh-CN" altLang="en-US" dirty="0">
                <a:solidFill>
                  <a:srgbClr val="333333"/>
                </a:solidFill>
                <a:latin typeface="微软雅黑" panose="020B0503020204020204" pitchFamily="34" charset="-122"/>
              </a:rPr>
              <a:t>）软件随机数发生器：产生随机二元序列的程序</a:t>
            </a:r>
            <a:br>
              <a:rPr lang="en-US" altLang="zh-CN" dirty="0">
                <a:solidFill>
                  <a:srgbClr val="333333"/>
                </a:solidFill>
                <a:latin typeface="微软雅黑" panose="020B0503020204020204" pitchFamily="34" charset="-122"/>
              </a:rPr>
            </a:br>
            <a:r>
              <a:rPr lang="zh-CN" altLang="en-US" dirty="0">
                <a:solidFill>
                  <a:srgbClr val="333333"/>
                </a:solidFill>
                <a:latin typeface="微软雅黑" panose="020B0503020204020204" pitchFamily="34" charset="-122"/>
              </a:rPr>
              <a:t>（</a:t>
            </a:r>
            <a:r>
              <a:rPr lang="en-US" altLang="zh-CN" dirty="0">
                <a:solidFill>
                  <a:srgbClr val="333333"/>
                </a:solidFill>
                <a:latin typeface="微软雅黑" panose="020B0503020204020204" pitchFamily="34" charset="-122"/>
              </a:rPr>
              <a:t>2</a:t>
            </a:r>
            <a:r>
              <a:rPr lang="zh-CN" altLang="en-US" dirty="0">
                <a:solidFill>
                  <a:srgbClr val="333333"/>
                </a:solidFill>
                <a:latin typeface="微软雅黑" panose="020B0503020204020204" pitchFamily="34" charset="-122"/>
              </a:rPr>
              <a:t>）硬件随机数发生器：产生随机二元序列的器件</a:t>
            </a:r>
            <a:endParaRPr lang="en-US" altLang="zh-CN" dirty="0">
              <a:solidFill>
                <a:srgbClr val="333333"/>
              </a:solidFill>
              <a:latin typeface="微软雅黑" panose="020B0503020204020204" pitchFamily="34" charset="-122"/>
            </a:endParaRPr>
          </a:p>
          <a:p>
            <a:pPr marL="803275" indent="-354013" eaLnBrk="1" hangingPunct="1">
              <a:spcBef>
                <a:spcPts val="600"/>
              </a:spcBef>
              <a:spcAft>
                <a:spcPts val="600"/>
              </a:spcAft>
              <a:buClr>
                <a:schemeClr val="tx2"/>
              </a:buClr>
              <a:buFont typeface="+mj-lt"/>
              <a:buAutoNum type="arabicPeriod"/>
            </a:pPr>
            <a:r>
              <a:rPr lang="zh-CN" altLang="en-US" b="1" dirty="0">
                <a:solidFill>
                  <a:srgbClr val="C00000"/>
                </a:solidFill>
                <a:latin typeface="微软雅黑" panose="020B0503020204020204" pitchFamily="34" charset="-122"/>
              </a:rPr>
              <a:t>区块链密码模块</a:t>
            </a:r>
            <a:r>
              <a:rPr lang="zh-CN" altLang="en-US" dirty="0">
                <a:solidFill>
                  <a:srgbClr val="333333"/>
                </a:solidFill>
                <a:latin typeface="微软雅黑" panose="020B0503020204020204" pitchFamily="34" charset="-122"/>
              </a:rPr>
              <a:t>：以区块链技术为核心，用于用户安全、共识安全、账本保护、对等网络安全、计算和存储安全、隐私保护、身份认证和管理等的密码模块</a:t>
            </a:r>
            <a:endParaRPr lang="en-US" altLang="zh-CN" dirty="0">
              <a:solidFill>
                <a:srgbClr val="333333"/>
              </a:solidFill>
              <a:latin typeface="微软雅黑" panose="020B0503020204020204" pitchFamily="34" charset="-122"/>
            </a:endParaRPr>
          </a:p>
          <a:p>
            <a:pPr marL="803275" indent="-354013" eaLnBrk="1" hangingPunct="1">
              <a:spcBef>
                <a:spcPts val="600"/>
              </a:spcBef>
              <a:spcAft>
                <a:spcPts val="600"/>
              </a:spcAft>
              <a:buClr>
                <a:schemeClr val="tx2"/>
              </a:buClr>
              <a:buFont typeface="+mj-lt"/>
              <a:buAutoNum type="arabicPeriod"/>
            </a:pPr>
            <a:r>
              <a:rPr lang="zh-CN" altLang="en-US" b="1" dirty="0">
                <a:solidFill>
                  <a:srgbClr val="C00000"/>
                </a:solidFill>
                <a:latin typeface="微软雅黑" panose="020B0503020204020204" pitchFamily="34" charset="-122"/>
              </a:rPr>
              <a:t>安全浏览器密码模块</a:t>
            </a:r>
            <a:r>
              <a:rPr lang="zh-CN" altLang="en-US" dirty="0">
                <a:solidFill>
                  <a:srgbClr val="333333"/>
                </a:solidFill>
                <a:latin typeface="微软雅黑" panose="020B0503020204020204" pitchFamily="34" charset="-122"/>
              </a:rPr>
              <a:t>：具有浏览器内核、浏览器界面、密码算法</a:t>
            </a:r>
            <a:r>
              <a:rPr lang="en-US" altLang="zh-CN" dirty="0">
                <a:solidFill>
                  <a:srgbClr val="333333"/>
                </a:solidFill>
                <a:latin typeface="微软雅黑" panose="020B0503020204020204" pitchFamily="34" charset="-122"/>
              </a:rPr>
              <a:t>/</a:t>
            </a:r>
            <a:r>
              <a:rPr lang="zh-CN" altLang="en-US" dirty="0">
                <a:solidFill>
                  <a:srgbClr val="333333"/>
                </a:solidFill>
                <a:latin typeface="微软雅黑" panose="020B0503020204020204" pitchFamily="34" charset="-122"/>
              </a:rPr>
              <a:t>传输层密码协议逻辑运算模块等组成的浏览器密码模块</a:t>
            </a:r>
            <a:endParaRPr lang="en-US" altLang="zh-CN" dirty="0">
              <a:solidFill>
                <a:srgbClr val="333333"/>
              </a:solidFill>
              <a:latin typeface="微软雅黑" panose="020B0503020204020204" pitchFamily="34" charset="-122"/>
            </a:endParaRPr>
          </a:p>
        </p:txBody>
      </p:sp>
    </p:spTree>
    <p:extLst>
      <p:ext uri="{BB962C8B-B14F-4D97-AF65-F5344CB8AC3E}">
        <p14:creationId xmlns:p14="http://schemas.microsoft.com/office/powerpoint/2010/main" val="329290570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968C6-0A10-1275-78C6-B469E4B52B75}"/>
              </a:ext>
            </a:extLst>
          </p:cNvPr>
          <p:cNvSpPr>
            <a:spLocks noGrp="1"/>
          </p:cNvSpPr>
          <p:nvPr>
            <p:ph type="title"/>
          </p:nvPr>
        </p:nvSpPr>
        <p:spPr/>
        <p:txBody>
          <a:bodyPr/>
          <a:lstStyle/>
          <a:p>
            <a:r>
              <a:rPr lang="zh-CN" altLang="en-US" dirty="0"/>
              <a:t>云服务密码机示例</a:t>
            </a:r>
          </a:p>
        </p:txBody>
      </p:sp>
      <p:sp>
        <p:nvSpPr>
          <p:cNvPr id="5" name="文本框 4">
            <a:extLst>
              <a:ext uri="{FF2B5EF4-FFF2-40B4-BE49-F238E27FC236}">
                <a16:creationId xmlns:a16="http://schemas.microsoft.com/office/drawing/2014/main" id="{2556A98C-F8CC-D69A-96F8-0BBCD8B81D9D}"/>
              </a:ext>
            </a:extLst>
          </p:cNvPr>
          <p:cNvSpPr txBox="1"/>
          <p:nvPr/>
        </p:nvSpPr>
        <p:spPr>
          <a:xfrm>
            <a:off x="3699375" y="6348870"/>
            <a:ext cx="7379134" cy="369332"/>
          </a:xfrm>
          <a:prstGeom prst="rect">
            <a:avLst/>
          </a:prstGeom>
          <a:no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参考：渔翁信息技术股份有限公司，</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https://www.fisec.cn/1398.html</a:t>
            </a:r>
            <a:endParaRPr kumimoji="1" lang="zh-CN" altLang="en-US" b="1" dirty="0">
              <a:solidFill>
                <a:schemeClr val="accent1"/>
              </a:solidFill>
              <a:latin typeface="Arial" panose="020B0604020202020204" pitchFamily="34" charset="0"/>
              <a:ea typeface="Heiti SC Light" charset="-122"/>
              <a:cs typeface="Arial" panose="020B0604020202020204" pitchFamily="34" charset="0"/>
            </a:endParaRPr>
          </a:p>
        </p:txBody>
      </p:sp>
      <p:pic>
        <p:nvPicPr>
          <p:cNvPr id="7" name="图片 6">
            <a:extLst>
              <a:ext uri="{FF2B5EF4-FFF2-40B4-BE49-F238E27FC236}">
                <a16:creationId xmlns:a16="http://schemas.microsoft.com/office/drawing/2014/main" id="{C1E433B5-E2BC-9E03-E429-C6594FBA9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930" y="1092801"/>
            <a:ext cx="7260140" cy="4893622"/>
          </a:xfrm>
          <a:prstGeom prst="rect">
            <a:avLst/>
          </a:prstGeom>
        </p:spPr>
      </p:pic>
      <p:sp>
        <p:nvSpPr>
          <p:cNvPr id="3" name="文本框 2">
            <a:extLst>
              <a:ext uri="{FF2B5EF4-FFF2-40B4-BE49-F238E27FC236}">
                <a16:creationId xmlns:a16="http://schemas.microsoft.com/office/drawing/2014/main" id="{C92088F9-4439-265B-B9F3-48CBBF1EBAF2}"/>
              </a:ext>
            </a:extLst>
          </p:cNvPr>
          <p:cNvSpPr txBox="1"/>
          <p:nvPr/>
        </p:nvSpPr>
        <p:spPr>
          <a:xfrm>
            <a:off x="10803431" y="1798592"/>
            <a:ext cx="738664" cy="3482039"/>
          </a:xfrm>
          <a:prstGeom prst="rect">
            <a:avLst/>
          </a:prstGeom>
          <a:noFill/>
        </p:spPr>
        <p:txBody>
          <a:bodyPr vert="eaVert"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云服务的特点：同时并发提供</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面向多个虚拟主机的加解密服务</a:t>
            </a:r>
          </a:p>
        </p:txBody>
      </p:sp>
    </p:spTree>
    <p:extLst>
      <p:ext uri="{BB962C8B-B14F-4D97-AF65-F5344CB8AC3E}">
        <p14:creationId xmlns:p14="http://schemas.microsoft.com/office/powerpoint/2010/main" val="163347993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267976" y="1181656"/>
            <a:ext cx="6749218" cy="4955643"/>
            <a:chOff x="5629927" y="1353082"/>
            <a:chExt cx="6749218" cy="4955643"/>
          </a:xfrm>
        </p:grpSpPr>
        <p:sp>
          <p:nvSpPr>
            <p:cNvPr id="48" name="文本占位符 11"/>
            <p:cNvSpPr txBox="1"/>
            <p:nvPr/>
          </p:nvSpPr>
          <p:spPr>
            <a:xfrm>
              <a:off x="6909170" y="4094497"/>
              <a:ext cx="4190733" cy="483594"/>
            </a:xfrm>
            <a:prstGeom prst="rect">
              <a:avLst/>
            </a:prstGeom>
          </p:spPr>
          <p:txBody>
            <a:bodyPr vert="horz"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2</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49" name="文本占位符 12"/>
            <p:cNvSpPr txBox="1"/>
            <p:nvPr/>
          </p:nvSpPr>
          <p:spPr>
            <a:xfrm>
              <a:off x="5629927" y="3025624"/>
              <a:ext cx="6749218" cy="104675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密码模块安全要求</a:t>
              </a: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7" y="6153823"/>
              <a:ext cx="1001207" cy="154902"/>
              <a:chOff x="7957225" y="6063574"/>
              <a:chExt cx="1508992"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GB/T 37092-2018 </a:t>
            </a:r>
            <a:r>
              <a:rPr lang="zh-CN" altLang="en-US" dirty="0"/>
              <a:t>信息安全技术 密码模块安全要求</a:t>
            </a:r>
          </a:p>
        </p:txBody>
      </p:sp>
      <p:grpSp>
        <p:nvGrpSpPr>
          <p:cNvPr id="30" name="组合 29"/>
          <p:cNvGrpSpPr/>
          <p:nvPr/>
        </p:nvGrpSpPr>
        <p:grpSpPr>
          <a:xfrm>
            <a:off x="4534247" y="1951502"/>
            <a:ext cx="360000" cy="360000"/>
            <a:chOff x="7296152" y="2228854"/>
            <a:chExt cx="479426" cy="481013"/>
          </a:xfrm>
          <a:solidFill>
            <a:schemeClr val="bg1"/>
          </a:solidFill>
        </p:grpSpPr>
        <p:sp>
          <p:nvSpPr>
            <p:cNvPr id="31" name="Freeform 109"/>
            <p:cNvSpPr/>
            <p:nvPr/>
          </p:nvSpPr>
          <p:spPr bwMode="auto">
            <a:xfrm>
              <a:off x="7607303" y="2228854"/>
              <a:ext cx="168275" cy="168275"/>
            </a:xfrm>
            <a:custGeom>
              <a:avLst/>
              <a:gdLst>
                <a:gd name="T0" fmla="*/ 2 w 45"/>
                <a:gd name="T1" fmla="*/ 45 h 45"/>
                <a:gd name="T2" fmla="*/ 32 w 45"/>
                <a:gd name="T3" fmla="*/ 45 h 45"/>
                <a:gd name="T4" fmla="*/ 34 w 45"/>
                <a:gd name="T5" fmla="*/ 43 h 45"/>
                <a:gd name="T6" fmla="*/ 32 w 45"/>
                <a:gd name="T7" fmla="*/ 41 h 45"/>
                <a:gd name="T8" fmla="*/ 8 w 45"/>
                <a:gd name="T9" fmla="*/ 41 h 45"/>
                <a:gd name="T10" fmla="*/ 44 w 45"/>
                <a:gd name="T11" fmla="*/ 4 h 45"/>
                <a:gd name="T12" fmla="*/ 44 w 45"/>
                <a:gd name="T13" fmla="*/ 1 h 45"/>
                <a:gd name="T14" fmla="*/ 41 w 45"/>
                <a:gd name="T15" fmla="*/ 1 h 45"/>
                <a:gd name="T16" fmla="*/ 4 w 45"/>
                <a:gd name="T17" fmla="*/ 38 h 45"/>
                <a:gd name="T18" fmla="*/ 4 w 45"/>
                <a:gd name="T19" fmla="*/ 13 h 45"/>
                <a:gd name="T20" fmla="*/ 2 w 45"/>
                <a:gd name="T21" fmla="*/ 11 h 45"/>
                <a:gd name="T22" fmla="*/ 0 w 45"/>
                <a:gd name="T23" fmla="*/ 13 h 45"/>
                <a:gd name="T24" fmla="*/ 0 w 45"/>
                <a:gd name="T25" fmla="*/ 43 h 45"/>
                <a:gd name="T26" fmla="*/ 2 w 45"/>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5" name="Freeform 110"/>
            <p:cNvSpPr/>
            <p:nvPr/>
          </p:nvSpPr>
          <p:spPr bwMode="auto">
            <a:xfrm>
              <a:off x="7296152"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6" name="Freeform 111"/>
            <p:cNvSpPr/>
            <p:nvPr/>
          </p:nvSpPr>
          <p:spPr bwMode="auto">
            <a:xfrm>
              <a:off x="7607303" y="2540004"/>
              <a:ext cx="168275" cy="169863"/>
            </a:xfrm>
            <a:custGeom>
              <a:avLst/>
              <a:gdLst>
                <a:gd name="T0" fmla="*/ 8 w 45"/>
                <a:gd name="T1" fmla="*/ 5 h 45"/>
                <a:gd name="T2" fmla="*/ 32 w 45"/>
                <a:gd name="T3" fmla="*/ 5 h 45"/>
                <a:gd name="T4" fmla="*/ 34 w 45"/>
                <a:gd name="T5" fmla="*/ 2 h 45"/>
                <a:gd name="T6" fmla="*/ 32 w 45"/>
                <a:gd name="T7" fmla="*/ 0 h 45"/>
                <a:gd name="T8" fmla="*/ 2 w 45"/>
                <a:gd name="T9" fmla="*/ 0 h 45"/>
                <a:gd name="T10" fmla="*/ 0 w 45"/>
                <a:gd name="T11" fmla="*/ 2 h 45"/>
                <a:gd name="T12" fmla="*/ 0 w 45"/>
                <a:gd name="T13" fmla="*/ 32 h 45"/>
                <a:gd name="T14" fmla="*/ 2 w 45"/>
                <a:gd name="T15" fmla="*/ 34 h 45"/>
                <a:gd name="T16" fmla="*/ 4 w 45"/>
                <a:gd name="T17" fmla="*/ 32 h 45"/>
                <a:gd name="T18" fmla="*/ 4 w 45"/>
                <a:gd name="T19" fmla="*/ 8 h 45"/>
                <a:gd name="T20" fmla="*/ 41 w 45"/>
                <a:gd name="T21" fmla="*/ 45 h 45"/>
                <a:gd name="T22" fmla="*/ 43 w 45"/>
                <a:gd name="T23" fmla="*/ 45 h 45"/>
                <a:gd name="T24" fmla="*/ 44 w 45"/>
                <a:gd name="T25" fmla="*/ 45 h 45"/>
                <a:gd name="T26" fmla="*/ 44 w 45"/>
                <a:gd name="T27" fmla="*/ 41 h 45"/>
                <a:gd name="T28" fmla="*/ 8 w 45"/>
                <a:gd name="T2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7" name="Freeform 112"/>
            <p:cNvSpPr/>
            <p:nvPr/>
          </p:nvSpPr>
          <p:spPr bwMode="auto">
            <a:xfrm>
              <a:off x="7296152" y="2228854"/>
              <a:ext cx="168275" cy="168275"/>
            </a:xfrm>
            <a:custGeom>
              <a:avLst/>
              <a:gdLst>
                <a:gd name="T0" fmla="*/ 43 w 45"/>
                <a:gd name="T1" fmla="*/ 11 h 45"/>
                <a:gd name="T2" fmla="*/ 41 w 45"/>
                <a:gd name="T3" fmla="*/ 13 h 45"/>
                <a:gd name="T4" fmla="*/ 41 w 45"/>
                <a:gd name="T5" fmla="*/ 38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2 w 45"/>
                <a:gd name="T19" fmla="*/ 41 h 45"/>
                <a:gd name="T20" fmla="*/ 11 w 45"/>
                <a:gd name="T21" fmla="*/ 43 h 45"/>
                <a:gd name="T22" fmla="*/ 13 w 45"/>
                <a:gd name="T23" fmla="*/ 45 h 45"/>
                <a:gd name="T24" fmla="*/ 43 w 45"/>
                <a:gd name="T25" fmla="*/ 45 h 45"/>
                <a:gd name="T26" fmla="*/ 45 w 45"/>
                <a:gd name="T27" fmla="*/ 43 h 45"/>
                <a:gd name="T28" fmla="*/ 45 w 45"/>
                <a:gd name="T29" fmla="*/ 13 h 45"/>
                <a:gd name="T30" fmla="*/ 43 w 45"/>
                <a:gd name="T31"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pic>
        <p:nvPicPr>
          <p:cNvPr id="3" name="图片 2">
            <a:extLst>
              <a:ext uri="{FF2B5EF4-FFF2-40B4-BE49-F238E27FC236}">
                <a16:creationId xmlns:a16="http://schemas.microsoft.com/office/drawing/2014/main" id="{A7AA83E0-66DE-DDF5-9395-2AEBDA578D91}"/>
              </a:ext>
            </a:extLst>
          </p:cNvPr>
          <p:cNvPicPr>
            <a:picLocks noChangeAspect="1"/>
          </p:cNvPicPr>
          <p:nvPr/>
        </p:nvPicPr>
        <p:blipFill>
          <a:blip r:embed="rId3"/>
          <a:stretch>
            <a:fillRect/>
          </a:stretch>
        </p:blipFill>
        <p:spPr>
          <a:xfrm>
            <a:off x="651591" y="1328041"/>
            <a:ext cx="3234732" cy="4562218"/>
          </a:xfrm>
          <a:prstGeom prst="rect">
            <a:avLst/>
          </a:prstGeom>
          <a:ln>
            <a:solidFill>
              <a:schemeClr val="tx1"/>
            </a:solidFill>
          </a:ln>
        </p:spPr>
      </p:pic>
      <p:sp>
        <p:nvSpPr>
          <p:cNvPr id="14" name="矩形 13">
            <a:extLst>
              <a:ext uri="{FF2B5EF4-FFF2-40B4-BE49-F238E27FC236}">
                <a16:creationId xmlns:a16="http://schemas.microsoft.com/office/drawing/2014/main" id="{1A019417-EB96-4C5A-8169-10455CFF3612}"/>
              </a:ext>
            </a:extLst>
          </p:cNvPr>
          <p:cNvSpPr/>
          <p:nvPr/>
        </p:nvSpPr>
        <p:spPr>
          <a:xfrm>
            <a:off x="4517924" y="1936912"/>
            <a:ext cx="7005104" cy="3953347"/>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a:extLst>
              <a:ext uri="{FF2B5EF4-FFF2-40B4-BE49-F238E27FC236}">
                <a16:creationId xmlns:a16="http://schemas.microsoft.com/office/drawing/2014/main" id="{EB8B355B-F8C8-B90F-7284-FD35C20E4446}"/>
              </a:ext>
            </a:extLst>
          </p:cNvPr>
          <p:cNvSpPr/>
          <p:nvPr/>
        </p:nvSpPr>
        <p:spPr>
          <a:xfrm flipV="1">
            <a:off x="4517924" y="1936910"/>
            <a:ext cx="1190868" cy="1190868"/>
          </a:xfrm>
          <a:prstGeom prst="rtTriangl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91B527-FBD9-87D8-E135-CF9D68DCA37E}"/>
              </a:ext>
            </a:extLst>
          </p:cNvPr>
          <p:cNvSpPr txBox="1"/>
          <p:nvPr/>
        </p:nvSpPr>
        <p:spPr>
          <a:xfrm>
            <a:off x="5125034" y="2184373"/>
            <a:ext cx="2000896" cy="597921"/>
          </a:xfrm>
          <a:prstGeom prst="rect">
            <a:avLst/>
          </a:prstGeom>
          <a:noFill/>
        </p:spPr>
        <p:txBody>
          <a:bodyPr wrap="square" rtlCol="0">
            <a:spAutoFit/>
          </a:bodyPr>
          <a:lstStyle/>
          <a:p>
            <a:pPr algn="ctr">
              <a:lnSpc>
                <a:spcPct val="130000"/>
              </a:lnSpc>
            </a:pPr>
            <a:r>
              <a:rPr lang="zh-CN" altLang="en-US" sz="2800" b="1" spc="300" dirty="0">
                <a:solidFill>
                  <a:schemeClr val="accent4"/>
                </a:solidFill>
                <a:latin typeface="+mj-ea"/>
                <a:ea typeface="+mj-ea"/>
              </a:rPr>
              <a:t>引言</a:t>
            </a:r>
            <a:endParaRPr lang="en-US" altLang="zh-CN" sz="2800" b="1" spc="300" dirty="0">
              <a:solidFill>
                <a:schemeClr val="accent4"/>
              </a:solidFill>
              <a:latin typeface="+mj-ea"/>
              <a:ea typeface="+mj-ea"/>
            </a:endParaRPr>
          </a:p>
        </p:txBody>
      </p:sp>
      <p:sp>
        <p:nvSpPr>
          <p:cNvPr id="17" name="文本框 16">
            <a:extLst>
              <a:ext uri="{FF2B5EF4-FFF2-40B4-BE49-F238E27FC236}">
                <a16:creationId xmlns:a16="http://schemas.microsoft.com/office/drawing/2014/main" id="{78D44DE2-FD75-5F9D-863C-4BCB7FBC7CAF}"/>
              </a:ext>
            </a:extLst>
          </p:cNvPr>
          <p:cNvSpPr txBox="1"/>
          <p:nvPr/>
        </p:nvSpPr>
        <p:spPr>
          <a:xfrm>
            <a:off x="4827937" y="3079552"/>
            <a:ext cx="6312011" cy="2523768"/>
          </a:xfrm>
          <a:prstGeom prst="rect">
            <a:avLst/>
          </a:prstGeom>
          <a:noFill/>
        </p:spPr>
        <p:txBody>
          <a:bodyPr wrap="square" lIns="0" tIns="0" rIns="0" bIns="0"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1800" dirty="0">
                <a:latin typeface="+mn-ea"/>
                <a:ea typeface="+mn-ea"/>
              </a:rPr>
              <a:t>本标准对密码模块提出了</a:t>
            </a:r>
            <a:r>
              <a:rPr lang="zh-CN" altLang="en-US" sz="1800" b="1" dirty="0">
                <a:solidFill>
                  <a:srgbClr val="C00000"/>
                </a:solidFill>
                <a:latin typeface="+mn-ea"/>
                <a:ea typeface="+mn-ea"/>
              </a:rPr>
              <a:t>四个递增的、定性的安全要求等级，</a:t>
            </a:r>
            <a:r>
              <a:rPr lang="zh-CN" altLang="en-US" sz="1800" dirty="0">
                <a:latin typeface="+mn-ea"/>
                <a:ea typeface="+mn-ea"/>
              </a:rPr>
              <a:t>但不对密码模块的正确应用和安全部署进行规范</a:t>
            </a:r>
            <a:endParaRPr lang="en-US" altLang="zh-CN" sz="18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1800" dirty="0">
                <a:latin typeface="+mn-ea"/>
                <a:ea typeface="+mn-ea"/>
              </a:rPr>
              <a:t>密码模块的</a:t>
            </a:r>
            <a:r>
              <a:rPr lang="zh-CN" altLang="en-US" sz="1800" b="1" dirty="0">
                <a:solidFill>
                  <a:srgbClr val="C00000"/>
                </a:solidFill>
                <a:latin typeface="+mn-ea"/>
                <a:ea typeface="+mn-ea"/>
              </a:rPr>
              <a:t>操作员</a:t>
            </a:r>
            <a:r>
              <a:rPr lang="zh-CN" altLang="en-US" sz="1800" dirty="0">
                <a:latin typeface="+mn-ea"/>
                <a:ea typeface="+mn-ea"/>
              </a:rPr>
              <a:t>在使用或部署密码模块时，</a:t>
            </a:r>
            <a:r>
              <a:rPr lang="zh-CN" altLang="en-US" b="1" dirty="0">
                <a:solidFill>
                  <a:srgbClr val="C00000"/>
                </a:solidFill>
                <a:latin typeface="+mn-ea"/>
                <a:ea typeface="+mn-ea"/>
              </a:rPr>
              <a:t>有责任</a:t>
            </a:r>
            <a:r>
              <a:rPr lang="zh-CN" altLang="en-US" sz="1800" dirty="0">
                <a:latin typeface="+mn-ea"/>
                <a:ea typeface="+mn-ea"/>
              </a:rPr>
              <a:t>确保密码模块提供的安全保护是充分的</a:t>
            </a:r>
            <a:r>
              <a:rPr lang="zh-CN" altLang="en-US" dirty="0">
                <a:latin typeface="+mn-ea"/>
                <a:ea typeface="+mn-ea"/>
              </a:rPr>
              <a:t>，</a:t>
            </a:r>
            <a:r>
              <a:rPr lang="zh-CN" altLang="en-US" sz="1800" dirty="0">
                <a:latin typeface="+mn-ea"/>
                <a:ea typeface="+mn-ea"/>
              </a:rPr>
              <a:t>且对信息所有者而言是可接受的</a:t>
            </a:r>
            <a:r>
              <a:rPr lang="zh-CN" altLang="en-US" dirty="0">
                <a:latin typeface="+mn-ea"/>
                <a:ea typeface="+mn-ea"/>
              </a:rPr>
              <a:t>，</a:t>
            </a:r>
            <a:r>
              <a:rPr lang="zh-CN" altLang="en-US" sz="1800" dirty="0">
                <a:latin typeface="+mn-ea"/>
                <a:ea typeface="+mn-ea"/>
              </a:rPr>
              <a:t>同时任何残余风险要告知信息所有者</a:t>
            </a:r>
            <a:endParaRPr lang="en-US" altLang="zh-CN" sz="18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1800" dirty="0">
                <a:latin typeface="+mn-ea"/>
                <a:ea typeface="+mn-ea"/>
              </a:rPr>
              <a:t>密码模块的</a:t>
            </a:r>
            <a:r>
              <a:rPr lang="zh-CN" altLang="en-US" sz="1800" b="1" dirty="0">
                <a:solidFill>
                  <a:srgbClr val="C00000"/>
                </a:solidFill>
                <a:latin typeface="+mn-ea"/>
                <a:ea typeface="+mn-ea"/>
              </a:rPr>
              <a:t>操作员</a:t>
            </a:r>
            <a:r>
              <a:rPr lang="zh-CN" altLang="en-US" b="1" dirty="0">
                <a:solidFill>
                  <a:srgbClr val="C00000"/>
                </a:solidFill>
                <a:latin typeface="+mn-ea"/>
                <a:ea typeface="+mn-ea"/>
              </a:rPr>
              <a:t>有责任</a:t>
            </a:r>
            <a:r>
              <a:rPr lang="zh-CN" altLang="en-US" sz="1800" dirty="0">
                <a:latin typeface="+mn-ea"/>
                <a:ea typeface="+mn-ea"/>
              </a:rPr>
              <a:t>选取合适的安全等级的密码模块，使得密码模块能够满足应用的安全需求并适应所处环境的安全现状</a:t>
            </a:r>
          </a:p>
        </p:txBody>
      </p:sp>
      <p:grpSp>
        <p:nvGrpSpPr>
          <p:cNvPr id="18" name="组合 17">
            <a:extLst>
              <a:ext uri="{FF2B5EF4-FFF2-40B4-BE49-F238E27FC236}">
                <a16:creationId xmlns:a16="http://schemas.microsoft.com/office/drawing/2014/main" id="{A9C475DC-E70B-D870-0E1A-33FAC5FEAAC1}"/>
              </a:ext>
            </a:extLst>
          </p:cNvPr>
          <p:cNvGrpSpPr/>
          <p:nvPr/>
        </p:nvGrpSpPr>
        <p:grpSpPr>
          <a:xfrm>
            <a:off x="4686647" y="2103902"/>
            <a:ext cx="360000" cy="360000"/>
            <a:chOff x="7296152" y="2228854"/>
            <a:chExt cx="479426" cy="481013"/>
          </a:xfrm>
          <a:solidFill>
            <a:schemeClr val="bg1"/>
          </a:solidFill>
        </p:grpSpPr>
        <p:sp>
          <p:nvSpPr>
            <p:cNvPr id="19" name="Freeform 109">
              <a:extLst>
                <a:ext uri="{FF2B5EF4-FFF2-40B4-BE49-F238E27FC236}">
                  <a16:creationId xmlns:a16="http://schemas.microsoft.com/office/drawing/2014/main" id="{E3CE687C-4F65-EF9E-D11B-7C03C3281D05}"/>
                </a:ext>
              </a:extLst>
            </p:cNvPr>
            <p:cNvSpPr/>
            <p:nvPr/>
          </p:nvSpPr>
          <p:spPr bwMode="auto">
            <a:xfrm>
              <a:off x="7607303" y="2228854"/>
              <a:ext cx="168275" cy="168275"/>
            </a:xfrm>
            <a:custGeom>
              <a:avLst/>
              <a:gdLst>
                <a:gd name="T0" fmla="*/ 2 w 45"/>
                <a:gd name="T1" fmla="*/ 45 h 45"/>
                <a:gd name="T2" fmla="*/ 32 w 45"/>
                <a:gd name="T3" fmla="*/ 45 h 45"/>
                <a:gd name="T4" fmla="*/ 34 w 45"/>
                <a:gd name="T5" fmla="*/ 43 h 45"/>
                <a:gd name="T6" fmla="*/ 32 w 45"/>
                <a:gd name="T7" fmla="*/ 41 h 45"/>
                <a:gd name="T8" fmla="*/ 8 w 45"/>
                <a:gd name="T9" fmla="*/ 41 h 45"/>
                <a:gd name="T10" fmla="*/ 44 w 45"/>
                <a:gd name="T11" fmla="*/ 4 h 45"/>
                <a:gd name="T12" fmla="*/ 44 w 45"/>
                <a:gd name="T13" fmla="*/ 1 h 45"/>
                <a:gd name="T14" fmla="*/ 41 w 45"/>
                <a:gd name="T15" fmla="*/ 1 h 45"/>
                <a:gd name="T16" fmla="*/ 4 w 45"/>
                <a:gd name="T17" fmla="*/ 38 h 45"/>
                <a:gd name="T18" fmla="*/ 4 w 45"/>
                <a:gd name="T19" fmla="*/ 13 h 45"/>
                <a:gd name="T20" fmla="*/ 2 w 45"/>
                <a:gd name="T21" fmla="*/ 11 h 45"/>
                <a:gd name="T22" fmla="*/ 0 w 45"/>
                <a:gd name="T23" fmla="*/ 13 h 45"/>
                <a:gd name="T24" fmla="*/ 0 w 45"/>
                <a:gd name="T25" fmla="*/ 43 h 45"/>
                <a:gd name="T26" fmla="*/ 2 w 45"/>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0" name="Freeform 110">
              <a:extLst>
                <a:ext uri="{FF2B5EF4-FFF2-40B4-BE49-F238E27FC236}">
                  <a16:creationId xmlns:a16="http://schemas.microsoft.com/office/drawing/2014/main" id="{7A883EDA-251C-0F53-32B5-982ACFD24DAD}"/>
                </a:ext>
              </a:extLst>
            </p:cNvPr>
            <p:cNvSpPr/>
            <p:nvPr/>
          </p:nvSpPr>
          <p:spPr bwMode="auto">
            <a:xfrm>
              <a:off x="7296152"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Freeform 111">
              <a:extLst>
                <a:ext uri="{FF2B5EF4-FFF2-40B4-BE49-F238E27FC236}">
                  <a16:creationId xmlns:a16="http://schemas.microsoft.com/office/drawing/2014/main" id="{F13DA47C-46D1-5495-A412-D581E67DC156}"/>
                </a:ext>
              </a:extLst>
            </p:cNvPr>
            <p:cNvSpPr/>
            <p:nvPr/>
          </p:nvSpPr>
          <p:spPr bwMode="auto">
            <a:xfrm>
              <a:off x="7607303" y="2540004"/>
              <a:ext cx="168275" cy="169863"/>
            </a:xfrm>
            <a:custGeom>
              <a:avLst/>
              <a:gdLst>
                <a:gd name="T0" fmla="*/ 8 w 45"/>
                <a:gd name="T1" fmla="*/ 5 h 45"/>
                <a:gd name="T2" fmla="*/ 32 w 45"/>
                <a:gd name="T3" fmla="*/ 5 h 45"/>
                <a:gd name="T4" fmla="*/ 34 w 45"/>
                <a:gd name="T5" fmla="*/ 2 h 45"/>
                <a:gd name="T6" fmla="*/ 32 w 45"/>
                <a:gd name="T7" fmla="*/ 0 h 45"/>
                <a:gd name="T8" fmla="*/ 2 w 45"/>
                <a:gd name="T9" fmla="*/ 0 h 45"/>
                <a:gd name="T10" fmla="*/ 0 w 45"/>
                <a:gd name="T11" fmla="*/ 2 h 45"/>
                <a:gd name="T12" fmla="*/ 0 w 45"/>
                <a:gd name="T13" fmla="*/ 32 h 45"/>
                <a:gd name="T14" fmla="*/ 2 w 45"/>
                <a:gd name="T15" fmla="*/ 34 h 45"/>
                <a:gd name="T16" fmla="*/ 4 w 45"/>
                <a:gd name="T17" fmla="*/ 32 h 45"/>
                <a:gd name="T18" fmla="*/ 4 w 45"/>
                <a:gd name="T19" fmla="*/ 8 h 45"/>
                <a:gd name="T20" fmla="*/ 41 w 45"/>
                <a:gd name="T21" fmla="*/ 45 h 45"/>
                <a:gd name="T22" fmla="*/ 43 w 45"/>
                <a:gd name="T23" fmla="*/ 45 h 45"/>
                <a:gd name="T24" fmla="*/ 44 w 45"/>
                <a:gd name="T25" fmla="*/ 45 h 45"/>
                <a:gd name="T26" fmla="*/ 44 w 45"/>
                <a:gd name="T27" fmla="*/ 41 h 45"/>
                <a:gd name="T28" fmla="*/ 8 w 45"/>
                <a:gd name="T2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2" name="Freeform 112">
              <a:extLst>
                <a:ext uri="{FF2B5EF4-FFF2-40B4-BE49-F238E27FC236}">
                  <a16:creationId xmlns:a16="http://schemas.microsoft.com/office/drawing/2014/main" id="{0AF46EE2-8EDA-DEA1-BDA1-18E3E4EC6DA0}"/>
                </a:ext>
              </a:extLst>
            </p:cNvPr>
            <p:cNvSpPr/>
            <p:nvPr/>
          </p:nvSpPr>
          <p:spPr bwMode="auto">
            <a:xfrm>
              <a:off x="7296152" y="2228854"/>
              <a:ext cx="168275" cy="168275"/>
            </a:xfrm>
            <a:custGeom>
              <a:avLst/>
              <a:gdLst>
                <a:gd name="T0" fmla="*/ 43 w 45"/>
                <a:gd name="T1" fmla="*/ 11 h 45"/>
                <a:gd name="T2" fmla="*/ 41 w 45"/>
                <a:gd name="T3" fmla="*/ 13 h 45"/>
                <a:gd name="T4" fmla="*/ 41 w 45"/>
                <a:gd name="T5" fmla="*/ 38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2 w 45"/>
                <a:gd name="T19" fmla="*/ 41 h 45"/>
                <a:gd name="T20" fmla="*/ 11 w 45"/>
                <a:gd name="T21" fmla="*/ 43 h 45"/>
                <a:gd name="T22" fmla="*/ 13 w 45"/>
                <a:gd name="T23" fmla="*/ 45 h 45"/>
                <a:gd name="T24" fmla="*/ 43 w 45"/>
                <a:gd name="T25" fmla="*/ 45 h 45"/>
                <a:gd name="T26" fmla="*/ 45 w 45"/>
                <a:gd name="T27" fmla="*/ 43 h 45"/>
                <a:gd name="T28" fmla="*/ 45 w 45"/>
                <a:gd name="T29" fmla="*/ 13 h 45"/>
                <a:gd name="T30" fmla="*/ 43 w 45"/>
                <a:gd name="T31"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3" name="文本框 22">
            <a:extLst>
              <a:ext uri="{FF2B5EF4-FFF2-40B4-BE49-F238E27FC236}">
                <a16:creationId xmlns:a16="http://schemas.microsoft.com/office/drawing/2014/main" id="{430D2835-1A99-0643-6DC4-4AFA726A747C}"/>
              </a:ext>
            </a:extLst>
          </p:cNvPr>
          <p:cNvSpPr txBox="1"/>
          <p:nvPr/>
        </p:nvSpPr>
        <p:spPr>
          <a:xfrm>
            <a:off x="4517924" y="1254680"/>
            <a:ext cx="7059356" cy="361125"/>
          </a:xfrm>
          <a:prstGeom prst="rect">
            <a:avLst/>
          </a:prstGeom>
          <a:noFill/>
        </p:spPr>
        <p:txBody>
          <a:bodyPr wrap="square" lIns="0" tIns="0" rIns="0" bIns="0" rtlCol="0">
            <a:spAutoFit/>
          </a:bodyPr>
          <a:lstStyle/>
          <a:p>
            <a:pPr algn="just">
              <a:lnSpc>
                <a:spcPct val="130000"/>
              </a:lnSpc>
            </a:pPr>
            <a:r>
              <a:rPr lang="zh-CN" altLang="en-US" sz="2000" b="1" spc="300" dirty="0">
                <a:solidFill>
                  <a:srgbClr val="C00000"/>
                </a:solidFill>
                <a:latin typeface="+mj-ea"/>
                <a:ea typeface="+mj-ea"/>
              </a:rPr>
              <a:t>前身：</a:t>
            </a:r>
            <a:r>
              <a:rPr lang="en-US" altLang="zh-CN" sz="2000" spc="300" dirty="0">
                <a:latin typeface="+mj-ea"/>
                <a:ea typeface="+mj-ea"/>
              </a:rPr>
              <a:t>GM/T 0028-2014《</a:t>
            </a:r>
            <a:r>
              <a:rPr lang="zh-CN" altLang="en-US" sz="2000" spc="300" dirty="0">
                <a:latin typeface="+mj-ea"/>
                <a:ea typeface="+mj-ea"/>
              </a:rPr>
              <a:t>密码模块安全技术要求</a:t>
            </a:r>
            <a:r>
              <a:rPr lang="en-US" altLang="zh-CN" sz="2000" spc="300" dirty="0">
                <a:latin typeface="+mj-ea"/>
                <a:ea typeface="+mj-ea"/>
              </a:rPr>
              <a:t>》</a:t>
            </a:r>
            <a:endParaRPr lang="zh-CN" altLang="en-US" sz="2000" spc="300" dirty="0">
              <a:latin typeface="+mj-ea"/>
              <a:ea typeface="+mj-ea"/>
            </a:endParaRPr>
          </a:p>
        </p:txBody>
      </p:sp>
    </p:spTree>
    <p:extLst>
      <p:ext uri="{BB962C8B-B14F-4D97-AF65-F5344CB8AC3E}">
        <p14:creationId xmlns:p14="http://schemas.microsoft.com/office/powerpoint/2010/main" val="2313018084"/>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F408690-0CCE-30C8-D6AA-4EE3CBC446C4}"/>
              </a:ext>
            </a:extLst>
          </p:cNvPr>
          <p:cNvSpPr/>
          <p:nvPr/>
        </p:nvSpPr>
        <p:spPr>
          <a:xfrm>
            <a:off x="660399" y="2271251"/>
            <a:ext cx="10806472" cy="287593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GM/T 0039-2015 </a:t>
            </a:r>
            <a:r>
              <a:rPr lang="zh-CN" altLang="en-US" dirty="0"/>
              <a:t>密码模块安全检测要求</a:t>
            </a:r>
          </a:p>
        </p:txBody>
      </p:sp>
      <p:sp>
        <p:nvSpPr>
          <p:cNvPr id="16" name="文本框 15"/>
          <p:cNvSpPr txBox="1"/>
          <p:nvPr/>
        </p:nvSpPr>
        <p:spPr>
          <a:xfrm>
            <a:off x="1044164" y="2579887"/>
            <a:ext cx="6189916" cy="2246769"/>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GM/T 0039-2015 </a:t>
            </a:r>
            <a:r>
              <a:rPr lang="zh-CN" altLang="en-US" sz="2000" dirty="0">
                <a:latin typeface="+mn-ea"/>
                <a:ea typeface="+mn-ea"/>
              </a:rPr>
              <a:t>密码模块安全检测要求</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spc="300" dirty="0">
                <a:solidFill>
                  <a:schemeClr val="tx1">
                    <a:lumMod val="85000"/>
                    <a:lumOff val="15000"/>
                  </a:schemeClr>
                </a:solidFill>
                <a:latin typeface="+mn-ea"/>
                <a:ea typeface="+mn-ea"/>
              </a:rPr>
              <a:t>本标准依据</a:t>
            </a:r>
            <a:r>
              <a:rPr lang="en-US" altLang="zh-CN" sz="2000" spc="300" dirty="0">
                <a:solidFill>
                  <a:schemeClr val="tx1">
                    <a:lumMod val="85000"/>
                    <a:lumOff val="15000"/>
                  </a:schemeClr>
                </a:solidFill>
                <a:latin typeface="+mn-ea"/>
                <a:ea typeface="+mn-ea"/>
              </a:rPr>
              <a:t>GM/T 0028-2014《</a:t>
            </a:r>
            <a:r>
              <a:rPr lang="zh-CN" altLang="en-US" sz="2000" spc="300" dirty="0">
                <a:solidFill>
                  <a:schemeClr val="tx1">
                    <a:lumMod val="85000"/>
                    <a:lumOff val="15000"/>
                  </a:schemeClr>
                </a:solidFill>
                <a:latin typeface="+mn-ea"/>
                <a:ea typeface="+mn-ea"/>
              </a:rPr>
              <a:t>密码模块安全技术要求</a:t>
            </a:r>
            <a:r>
              <a:rPr lang="en-US" altLang="zh-CN" sz="2000" spc="300" dirty="0">
                <a:solidFill>
                  <a:schemeClr val="tx1">
                    <a:lumMod val="85000"/>
                    <a:lumOff val="15000"/>
                  </a:schemeClr>
                </a:solidFill>
                <a:latin typeface="+mn-ea"/>
                <a:ea typeface="+mn-ea"/>
              </a:rPr>
              <a:t>》</a:t>
            </a:r>
            <a:r>
              <a:rPr lang="zh-CN" altLang="en-US" sz="2000" spc="300" dirty="0">
                <a:solidFill>
                  <a:schemeClr val="tx1">
                    <a:lumMod val="85000"/>
                    <a:lumOff val="15000"/>
                  </a:schemeClr>
                </a:solidFill>
                <a:latin typeface="+mn-ea"/>
                <a:ea typeface="+mn-ea"/>
              </a:rPr>
              <a:t>的要求，规定了密码模块的一系列检测规程、检测方法和送检文档要求</a:t>
            </a:r>
            <a:endParaRPr lang="en-US" altLang="zh-CN" sz="2000" spc="300" dirty="0">
              <a:solidFill>
                <a:schemeClr val="tx1">
                  <a:lumMod val="85000"/>
                  <a:lumOff val="15000"/>
                </a:schemeClr>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spc="300" dirty="0">
                <a:solidFill>
                  <a:schemeClr val="tx1">
                    <a:lumMod val="85000"/>
                    <a:lumOff val="15000"/>
                  </a:schemeClr>
                </a:solidFill>
                <a:latin typeface="+mn-ea"/>
                <a:ea typeface="+mn-ea"/>
              </a:rPr>
              <a:t>本标准适用于密码模块的检测</a:t>
            </a:r>
            <a:endParaRPr lang="en-US" altLang="zh-CN" sz="2000" spc="300" dirty="0">
              <a:solidFill>
                <a:schemeClr val="tx1">
                  <a:lumMod val="85000"/>
                  <a:lumOff val="15000"/>
                </a:schemeClr>
              </a:solidFill>
              <a:latin typeface="+mn-ea"/>
              <a:ea typeface="+mn-ea"/>
            </a:endParaRPr>
          </a:p>
        </p:txBody>
      </p:sp>
      <p:cxnSp>
        <p:nvCxnSpPr>
          <p:cNvPr id="18" name="直接连接符 17"/>
          <p:cNvCxnSpPr>
            <a:cxnSpLocks/>
          </p:cNvCxnSpPr>
          <p:nvPr/>
        </p:nvCxnSpPr>
        <p:spPr>
          <a:xfrm>
            <a:off x="7829027" y="1301750"/>
            <a:ext cx="0" cy="4440887"/>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11824530-E72F-649B-4A6C-6FEEFE113429}"/>
              </a:ext>
            </a:extLst>
          </p:cNvPr>
          <p:cNvPicPr>
            <a:picLocks noChangeAspect="1"/>
          </p:cNvPicPr>
          <p:nvPr/>
        </p:nvPicPr>
        <p:blipFill>
          <a:blip r:embed="rId3"/>
          <a:stretch>
            <a:fillRect/>
          </a:stretch>
        </p:blipFill>
        <p:spPr>
          <a:xfrm>
            <a:off x="7907703" y="1328041"/>
            <a:ext cx="3115188" cy="4401896"/>
          </a:xfrm>
          <a:prstGeom prst="rect">
            <a:avLst/>
          </a:prstGeom>
          <a:ln>
            <a:solidFill>
              <a:schemeClr val="tx1"/>
            </a:solidFill>
          </a:ln>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096000" y="994374"/>
            <a:ext cx="4740293" cy="1098506"/>
            <a:chOff x="5337036" y="1031947"/>
            <a:chExt cx="4740293"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3693319" cy="798646"/>
              <a:chOff x="6384011" y="1247332"/>
              <a:chExt cx="3693319" cy="791687"/>
            </a:xfrm>
          </p:grpSpPr>
          <p:sp>
            <p:nvSpPr>
              <p:cNvPr id="48" name="文本框 47"/>
              <p:cNvSpPr txBox="1"/>
              <p:nvPr/>
            </p:nvSpPr>
            <p:spPr>
              <a:xfrm>
                <a:off x="6384011" y="1247332"/>
                <a:ext cx="3693319"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密码模块与密码产品</a:t>
                </a:r>
              </a:p>
            </p:txBody>
          </p:sp>
          <p:sp>
            <p:nvSpPr>
              <p:cNvPr id="49" name="文本框 4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0" name="组合 49"/>
          <p:cNvGrpSpPr/>
          <p:nvPr/>
        </p:nvGrpSpPr>
        <p:grpSpPr>
          <a:xfrm>
            <a:off x="6096000" y="5038533"/>
            <a:ext cx="3919555" cy="1098506"/>
            <a:chOff x="5337036" y="1031947"/>
            <a:chExt cx="3919555" cy="1098506"/>
          </a:xfrm>
        </p:grpSpPr>
        <p:sp>
          <p:nvSpPr>
            <p:cNvPr id="51" name="文本框 5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2" name="组合 51"/>
            <p:cNvGrpSpPr/>
            <p:nvPr/>
          </p:nvGrpSpPr>
          <p:grpSpPr>
            <a:xfrm>
              <a:off x="6384010" y="1248904"/>
              <a:ext cx="2872581" cy="798646"/>
              <a:chOff x="6384011" y="1247332"/>
              <a:chExt cx="2872581" cy="791687"/>
            </a:xfrm>
          </p:grpSpPr>
          <p:sp>
            <p:nvSpPr>
              <p:cNvPr id="53" name="文本框 52"/>
              <p:cNvSpPr txBox="1"/>
              <p:nvPr/>
            </p:nvSpPr>
            <p:spPr>
              <a:xfrm>
                <a:off x="6384011" y="1247332"/>
                <a:ext cx="2872581"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智能卡应用现状</a:t>
                </a:r>
              </a:p>
            </p:txBody>
          </p:sp>
          <p:sp>
            <p:nvSpPr>
              <p:cNvPr id="54" name="文本框 5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6096000" y="2342427"/>
            <a:ext cx="4329924" cy="1098506"/>
            <a:chOff x="5337036" y="1031947"/>
            <a:chExt cx="4329924"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3282950" cy="798646"/>
              <a:chOff x="6384011" y="1247332"/>
              <a:chExt cx="3282950" cy="791687"/>
            </a:xfrm>
          </p:grpSpPr>
          <p:sp>
            <p:nvSpPr>
              <p:cNvPr id="58" name="文本框 57"/>
              <p:cNvSpPr txBox="1"/>
              <p:nvPr/>
            </p:nvSpPr>
            <p:spPr>
              <a:xfrm>
                <a:off x="6384011" y="1247332"/>
                <a:ext cx="3282950"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密码模块安全要求</a:t>
                </a:r>
              </a:p>
            </p:txBody>
          </p:sp>
          <p:sp>
            <p:nvSpPr>
              <p:cNvPr id="59" name="文本框 5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6096000" y="3690480"/>
            <a:ext cx="4329924" cy="1098506"/>
            <a:chOff x="5337036" y="1031947"/>
            <a:chExt cx="4329924"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3282950" cy="798646"/>
              <a:chOff x="6384011" y="1247332"/>
              <a:chExt cx="3282950" cy="791687"/>
            </a:xfrm>
          </p:grpSpPr>
          <p:sp>
            <p:nvSpPr>
              <p:cNvPr id="63" name="文本框 62"/>
              <p:cNvSpPr txBox="1"/>
              <p:nvPr/>
            </p:nvSpPr>
            <p:spPr>
              <a:xfrm>
                <a:off x="6384011" y="1247332"/>
                <a:ext cx="3282950"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智能卡协议与功能</a:t>
                </a:r>
              </a:p>
            </p:txBody>
          </p:sp>
          <p:sp>
            <p:nvSpPr>
              <p:cNvPr id="64" name="文本框 6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GB/T 37092-2018</a:t>
            </a:r>
            <a:r>
              <a:rPr lang="zh-CN" altLang="en-US" dirty="0"/>
              <a:t>：功能安全目标</a:t>
            </a:r>
          </a:p>
        </p:txBody>
      </p:sp>
      <p:sp>
        <p:nvSpPr>
          <p:cNvPr id="3" name="文本框 2">
            <a:extLst>
              <a:ext uri="{FF2B5EF4-FFF2-40B4-BE49-F238E27FC236}">
                <a16:creationId xmlns:a16="http://schemas.microsoft.com/office/drawing/2014/main" id="{B7D78007-7786-1E90-9C07-4749C0C07D4B}"/>
              </a:ext>
            </a:extLst>
          </p:cNvPr>
          <p:cNvSpPr txBox="1"/>
          <p:nvPr/>
        </p:nvSpPr>
        <p:spPr>
          <a:xfrm>
            <a:off x="581434" y="918368"/>
            <a:ext cx="11029131" cy="5293757"/>
          </a:xfrm>
          <a:prstGeom prst="rect">
            <a:avLst/>
          </a:prstGeom>
          <a:noFill/>
        </p:spPr>
        <p:txBody>
          <a:bodyPr wrap="square" rtlCol="0">
            <a:spAutoFit/>
          </a:bodyPr>
          <a:lstStyle/>
          <a:p>
            <a:pPr marL="342900"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本标准中规定的安全要求涉及密码模块的安全设计和实现。安全要求从安全目标的最低等级开始，随着安全目标等级的递增而增加。这些要求源于密码模块的下列功能性安全目标：</a:t>
            </a:r>
            <a:endParaRPr lang="en-US" altLang="zh-CN" dirty="0">
              <a:latin typeface="+mn-ea"/>
              <a:ea typeface="+mn-ea"/>
            </a:endParaRPr>
          </a:p>
          <a:p>
            <a:pPr marL="800100" lvl="1"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使用并正确实现</a:t>
            </a:r>
            <a:r>
              <a:rPr lang="zh-CN" altLang="en-US" b="1" dirty="0">
                <a:solidFill>
                  <a:srgbClr val="C00000"/>
                </a:solidFill>
                <a:latin typeface="+mn-ea"/>
                <a:ea typeface="+mn-ea"/>
              </a:rPr>
              <a:t>核准的安全功能</a:t>
            </a:r>
            <a:r>
              <a:rPr lang="zh-CN" altLang="en-US" dirty="0">
                <a:latin typeface="+mn-ea"/>
                <a:ea typeface="+mn-ea"/>
              </a:rPr>
              <a:t>，以保护敏感信息</a:t>
            </a:r>
            <a:endParaRPr lang="en-US" altLang="zh-CN" dirty="0">
              <a:latin typeface="+mn-ea"/>
              <a:ea typeface="+mn-ea"/>
            </a:endParaRPr>
          </a:p>
          <a:p>
            <a:pPr marL="1257300" lvl="2"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安全功能的定义：密码算法及其工作模式，包括：分组密码、序列密码、非对称密码、消息鉴别码、杂凑函数、随机数生成、实体鉴别和敏感安全参数生成和建立等</a:t>
            </a:r>
            <a:endParaRPr lang="en-US" altLang="zh-CN" dirty="0">
              <a:latin typeface="+mn-ea"/>
              <a:ea typeface="+mn-ea"/>
            </a:endParaRPr>
          </a:p>
          <a:p>
            <a:pPr marL="800100" lvl="1"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防止非授权地</a:t>
            </a:r>
            <a:r>
              <a:rPr lang="zh-CN" altLang="en-US" b="1" dirty="0">
                <a:solidFill>
                  <a:srgbClr val="C00000"/>
                </a:solidFill>
                <a:latin typeface="+mn-ea"/>
                <a:ea typeface="+mn-ea"/>
              </a:rPr>
              <a:t>操作或使用</a:t>
            </a:r>
            <a:r>
              <a:rPr lang="zh-CN" altLang="en-US" dirty="0">
                <a:latin typeface="+mn-ea"/>
                <a:ea typeface="+mn-ea"/>
              </a:rPr>
              <a:t>密码模块</a:t>
            </a:r>
            <a:endParaRPr lang="en-US" altLang="zh-CN" dirty="0">
              <a:latin typeface="+mn-ea"/>
              <a:ea typeface="+mn-ea"/>
            </a:endParaRPr>
          </a:p>
          <a:p>
            <a:pPr marL="800100" lvl="1"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防止非授权地</a:t>
            </a:r>
            <a:r>
              <a:rPr lang="zh-CN" altLang="en-US" b="1" dirty="0">
                <a:solidFill>
                  <a:srgbClr val="C00000"/>
                </a:solidFill>
                <a:latin typeface="+mn-ea"/>
                <a:ea typeface="+mn-ea"/>
              </a:rPr>
              <a:t>泄露</a:t>
            </a:r>
            <a:r>
              <a:rPr lang="zh-CN" altLang="en-US" dirty="0">
                <a:latin typeface="+mn-ea"/>
                <a:ea typeface="+mn-ea"/>
              </a:rPr>
              <a:t>密码模块的内容，其中包括关键安全参数</a:t>
            </a:r>
            <a:endParaRPr lang="en-US" altLang="zh-CN" dirty="0">
              <a:latin typeface="+mn-ea"/>
              <a:ea typeface="+mn-ea"/>
            </a:endParaRPr>
          </a:p>
          <a:p>
            <a:pPr marL="1257300" lvl="2"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关键安全参数的定义：与安全相关的秘密信息，这些信息被泄露或被修改后会危及密码模块的安全性</a:t>
            </a:r>
            <a:endParaRPr lang="en-US" altLang="zh-CN" dirty="0">
              <a:latin typeface="+mn-ea"/>
              <a:ea typeface="+mn-ea"/>
            </a:endParaRPr>
          </a:p>
          <a:p>
            <a:pPr marL="800100" lvl="1"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防止对密码模块和密码算法进行</a:t>
            </a:r>
            <a:r>
              <a:rPr lang="zh-CN" altLang="en-US" b="1" dirty="0">
                <a:solidFill>
                  <a:srgbClr val="C00000"/>
                </a:solidFill>
                <a:latin typeface="+mn-ea"/>
                <a:ea typeface="+mn-ea"/>
              </a:rPr>
              <a:t>非授权或检测不到的修改</a:t>
            </a:r>
            <a:r>
              <a:rPr lang="zh-CN" altLang="en-US" dirty="0">
                <a:latin typeface="+mn-ea"/>
                <a:ea typeface="+mn-ea"/>
              </a:rPr>
              <a:t>，包括非授权地修改、替换、插入和删除敏感安全参数</a:t>
            </a:r>
            <a:endParaRPr lang="en-US" altLang="zh-CN" dirty="0">
              <a:latin typeface="+mn-ea"/>
              <a:ea typeface="+mn-ea"/>
            </a:endParaRPr>
          </a:p>
          <a:p>
            <a:pPr marL="800100" lvl="1"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提供密码模块</a:t>
            </a:r>
            <a:r>
              <a:rPr lang="zh-CN" altLang="en-US" b="1" dirty="0">
                <a:solidFill>
                  <a:srgbClr val="C00000"/>
                </a:solidFill>
                <a:latin typeface="+mn-ea"/>
                <a:ea typeface="+mn-ea"/>
              </a:rPr>
              <a:t>运行状态的指示</a:t>
            </a:r>
            <a:endParaRPr lang="en-US" altLang="zh-CN" b="1" dirty="0">
              <a:solidFill>
                <a:srgbClr val="C00000"/>
              </a:solidFill>
              <a:latin typeface="+mn-ea"/>
              <a:ea typeface="+mn-ea"/>
            </a:endParaRPr>
          </a:p>
          <a:p>
            <a:pPr marL="800100" lvl="1"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保证密码模块在核准的工作模式下能够</a:t>
            </a:r>
            <a:r>
              <a:rPr lang="zh-CN" altLang="en-US" b="1" dirty="0">
                <a:solidFill>
                  <a:srgbClr val="C00000"/>
                </a:solidFill>
                <a:latin typeface="+mn-ea"/>
                <a:ea typeface="+mn-ea"/>
              </a:rPr>
              <a:t>正确运行</a:t>
            </a:r>
            <a:endParaRPr lang="en-US" altLang="zh-CN" b="1" dirty="0">
              <a:solidFill>
                <a:srgbClr val="C00000"/>
              </a:solidFill>
              <a:latin typeface="+mn-ea"/>
              <a:ea typeface="+mn-ea"/>
            </a:endParaRPr>
          </a:p>
          <a:p>
            <a:pPr marL="800100" lvl="1"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检测出密码模块运行中的</a:t>
            </a:r>
            <a:r>
              <a:rPr lang="zh-CN" altLang="en-US" b="1" dirty="0">
                <a:solidFill>
                  <a:srgbClr val="C00000"/>
                </a:solidFill>
                <a:latin typeface="+mn-ea"/>
                <a:ea typeface="+mn-ea"/>
              </a:rPr>
              <a:t>错误</a:t>
            </a:r>
            <a:r>
              <a:rPr lang="zh-CN" altLang="en-US" dirty="0">
                <a:latin typeface="+mn-ea"/>
                <a:ea typeface="+mn-ea"/>
              </a:rPr>
              <a:t>，防止这些错误非授权地公开、修改、替换或使用关键安全参数，或者非授权地修改或替换公开安全参数</a:t>
            </a:r>
            <a:endParaRPr lang="en-US" altLang="zh-CN" dirty="0">
              <a:latin typeface="+mn-ea"/>
              <a:ea typeface="+mn-ea"/>
            </a:endParaRPr>
          </a:p>
          <a:p>
            <a:pPr marL="800100" lvl="1"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保证正确地</a:t>
            </a:r>
            <a:r>
              <a:rPr lang="zh-CN" altLang="en-US" b="1" dirty="0">
                <a:solidFill>
                  <a:srgbClr val="C00000"/>
                </a:solidFill>
                <a:latin typeface="+mn-ea"/>
                <a:ea typeface="+mn-ea"/>
              </a:rPr>
              <a:t>设计、分配和实现</a:t>
            </a:r>
            <a:r>
              <a:rPr lang="zh-CN" altLang="en-US" dirty="0">
                <a:latin typeface="+mn-ea"/>
                <a:ea typeface="+mn-ea"/>
              </a:rPr>
              <a:t>密码模块</a:t>
            </a:r>
            <a:endParaRPr lang="en-US" altLang="zh-CN" dirty="0">
              <a:latin typeface="+mn-ea"/>
              <a:ea typeface="+mn-ea"/>
            </a:endParaRPr>
          </a:p>
        </p:txBody>
      </p:sp>
    </p:spTree>
    <p:extLst>
      <p:ext uri="{BB962C8B-B14F-4D97-AF65-F5344CB8AC3E}">
        <p14:creationId xmlns:p14="http://schemas.microsoft.com/office/powerpoint/2010/main" val="226372553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1</a:t>
            </a:r>
            <a:r>
              <a:rPr lang="zh-CN" altLang="en-US" dirty="0"/>
              <a:t>、通用要求</a:t>
            </a:r>
          </a:p>
        </p:txBody>
      </p:sp>
      <p:sp>
        <p:nvSpPr>
          <p:cNvPr id="6" name="文本框 5">
            <a:extLst>
              <a:ext uri="{FF2B5EF4-FFF2-40B4-BE49-F238E27FC236}">
                <a16:creationId xmlns:a16="http://schemas.microsoft.com/office/drawing/2014/main" id="{49618E4F-2280-1258-90A8-BB760C4504E9}"/>
              </a:ext>
            </a:extLst>
          </p:cNvPr>
          <p:cNvSpPr txBox="1"/>
          <p:nvPr/>
        </p:nvSpPr>
        <p:spPr>
          <a:xfrm>
            <a:off x="581434" y="947864"/>
            <a:ext cx="11029131" cy="3785652"/>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符合本标准的密码模块应满足的安全要求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这些安全要求涵盖了密码模块的设计、实现、操作以及废弃相关的</a:t>
            </a:r>
            <a:r>
              <a:rPr lang="en-US" altLang="zh-CN" sz="2000" b="1" dirty="0">
                <a:solidFill>
                  <a:srgbClr val="C00000"/>
                </a:solidFill>
                <a:latin typeface="+mn-ea"/>
                <a:ea typeface="+mn-ea"/>
              </a:rPr>
              <a:t>11</a:t>
            </a:r>
            <a:r>
              <a:rPr lang="zh-CN" altLang="en-US" sz="2000" b="1" dirty="0">
                <a:solidFill>
                  <a:srgbClr val="C00000"/>
                </a:solidFill>
                <a:latin typeface="+mn-ea"/>
                <a:ea typeface="+mn-ea"/>
              </a:rPr>
              <a:t>个“安全域”</a:t>
            </a:r>
            <a:r>
              <a:rPr lang="zh-CN" altLang="en-US" sz="2000" dirty="0">
                <a:latin typeface="+mn-ea"/>
                <a:ea typeface="+mn-ea"/>
              </a:rPr>
              <a:t>，具体包括：</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密码模块规格；密码模块接口；角色、服务和鉴别；软件</a:t>
            </a:r>
            <a:r>
              <a:rPr lang="en-US" altLang="zh-CN" sz="2000" dirty="0">
                <a:latin typeface="+mn-ea"/>
                <a:ea typeface="+mn-ea"/>
              </a:rPr>
              <a:t>/</a:t>
            </a:r>
            <a:r>
              <a:rPr lang="zh-CN" altLang="en-US" sz="2000" dirty="0">
                <a:latin typeface="+mn-ea"/>
                <a:ea typeface="+mn-ea"/>
              </a:rPr>
              <a:t>固件安全；运行环境；物理安全；非入侵式安全；敏感安全参数管理；自测试；生命周期保障；以及对其他攻击的缓解</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密码模块应在</a:t>
            </a:r>
            <a:r>
              <a:rPr lang="zh-CN" altLang="en-US" sz="2000" b="1" dirty="0">
                <a:solidFill>
                  <a:srgbClr val="C00000"/>
                </a:solidFill>
                <a:latin typeface="+mn-ea"/>
                <a:ea typeface="+mn-ea"/>
              </a:rPr>
              <a:t>每个域中独立地进行评级</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除了在每个安全域中获得独立的评级之外，密码模块还将获得一个</a:t>
            </a:r>
            <a:r>
              <a:rPr lang="zh-CN" altLang="en-US" sz="2000" b="1" dirty="0">
                <a:solidFill>
                  <a:srgbClr val="C00000"/>
                </a:solidFill>
                <a:latin typeface="+mn-ea"/>
                <a:ea typeface="+mn-ea"/>
              </a:rPr>
              <a:t>整体评级</a:t>
            </a:r>
            <a:r>
              <a:rPr lang="zh-CN" altLang="en-US" sz="2000" dirty="0">
                <a:latin typeface="+mn-ea"/>
                <a:ea typeface="+mn-ea"/>
              </a:rPr>
              <a:t>，整体评级设定为</a:t>
            </a:r>
            <a:r>
              <a:rPr lang="en-US" altLang="zh-CN" sz="2000" dirty="0">
                <a:latin typeface="+mn-ea"/>
                <a:ea typeface="+mn-ea"/>
              </a:rPr>
              <a:t>11</a:t>
            </a:r>
            <a:r>
              <a:rPr lang="zh-CN" altLang="en-US" sz="2000" dirty="0">
                <a:latin typeface="+mn-ea"/>
                <a:ea typeface="+mn-ea"/>
              </a:rPr>
              <a:t>个域所获得的</a:t>
            </a:r>
            <a:r>
              <a:rPr lang="zh-CN" altLang="en-US" sz="2000" b="1" dirty="0">
                <a:solidFill>
                  <a:srgbClr val="C00000"/>
                </a:solidFill>
                <a:latin typeface="+mn-ea"/>
                <a:ea typeface="+mn-ea"/>
              </a:rPr>
              <a:t>最低评级</a:t>
            </a:r>
            <a:endParaRPr lang="en-US" altLang="zh-CN" sz="2000"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本标准要求密码模块提供相关的</a:t>
            </a:r>
            <a:r>
              <a:rPr lang="zh-CN" altLang="en-US" sz="2000" b="1" dirty="0">
                <a:solidFill>
                  <a:srgbClr val="C00000"/>
                </a:solidFill>
                <a:latin typeface="+mn-ea"/>
                <a:ea typeface="+mn-ea"/>
              </a:rPr>
              <a:t>文档</a:t>
            </a:r>
            <a:r>
              <a:rPr lang="zh-CN" altLang="en-US" sz="2000" dirty="0">
                <a:latin typeface="+mn-ea"/>
                <a:ea typeface="+mn-ea"/>
              </a:rPr>
              <a:t>，包括用户和安装手册、设计说明、生命周期文档等</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endParaRPr lang="zh-CN" altLang="en-US" sz="2000" dirty="0">
              <a:latin typeface="+mn-ea"/>
              <a:ea typeface="+mn-ea"/>
            </a:endParaRPr>
          </a:p>
        </p:txBody>
      </p:sp>
    </p:spTree>
    <p:extLst>
      <p:ext uri="{BB962C8B-B14F-4D97-AF65-F5344CB8AC3E}">
        <p14:creationId xmlns:p14="http://schemas.microsoft.com/office/powerpoint/2010/main" val="37303027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2</a:t>
            </a:r>
            <a:r>
              <a:rPr lang="zh-CN" altLang="en-US" dirty="0"/>
              <a:t>、密码模块规格</a:t>
            </a:r>
          </a:p>
        </p:txBody>
      </p:sp>
      <p:sp>
        <p:nvSpPr>
          <p:cNvPr id="5" name="文本框 4">
            <a:extLst>
              <a:ext uri="{FF2B5EF4-FFF2-40B4-BE49-F238E27FC236}">
                <a16:creationId xmlns:a16="http://schemas.microsoft.com/office/drawing/2014/main" id="{F78FE93B-678F-613F-67FF-B41318A3EDF1}"/>
              </a:ext>
            </a:extLst>
          </p:cNvPr>
          <p:cNvSpPr txBox="1"/>
          <p:nvPr/>
        </p:nvSpPr>
        <p:spPr>
          <a:xfrm>
            <a:off x="581434" y="947864"/>
            <a:ext cx="11029131" cy="544764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密码模块应是硬件、软件、固件，或它们之间组合的集合，该集合至少使用一个核准的密码算法、安全功能或过程实现一项密码服务，并且包含在定义的密码边界内</a:t>
            </a:r>
            <a:endParaRPr lang="en-US" altLang="zh-CN"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密码模块应定义为下列一种密码模块类型：</a:t>
            </a:r>
            <a:endParaRPr lang="en-US" altLang="zh-CN"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b="1" dirty="0">
                <a:solidFill>
                  <a:srgbClr val="C00000"/>
                </a:solidFill>
                <a:latin typeface="+mn-ea"/>
                <a:ea typeface="+mn-ea"/>
              </a:rPr>
              <a:t>硬件</a:t>
            </a:r>
            <a:r>
              <a:rPr lang="zh-CN" altLang="en-US" dirty="0">
                <a:latin typeface="+mn-ea"/>
                <a:ea typeface="+mn-ea"/>
              </a:rPr>
              <a:t>密码模块：密码边界规定为硬件边线。</a:t>
            </a:r>
            <a:r>
              <a:rPr lang="zh-CN" altLang="en-US" b="1" dirty="0">
                <a:solidFill>
                  <a:srgbClr val="C00000"/>
                </a:solidFill>
                <a:latin typeface="+mn-ea"/>
                <a:ea typeface="+mn-ea"/>
              </a:rPr>
              <a:t>固件和</a:t>
            </a:r>
            <a:r>
              <a:rPr lang="en-US" altLang="zh-CN" b="1" dirty="0">
                <a:solidFill>
                  <a:srgbClr val="C00000"/>
                </a:solidFill>
                <a:latin typeface="+mn-ea"/>
                <a:ea typeface="+mn-ea"/>
              </a:rPr>
              <a:t>/</a:t>
            </a:r>
            <a:r>
              <a:rPr lang="zh-CN" altLang="en-US" b="1" dirty="0">
                <a:solidFill>
                  <a:srgbClr val="C00000"/>
                </a:solidFill>
                <a:latin typeface="+mn-ea"/>
                <a:ea typeface="+mn-ea"/>
              </a:rPr>
              <a:t>或软件，其中还可以包括操作系统</a:t>
            </a:r>
            <a:r>
              <a:rPr lang="zh-CN" altLang="en-US" dirty="0">
                <a:latin typeface="+mn-ea"/>
                <a:ea typeface="+mn-ea"/>
              </a:rPr>
              <a:t>，可以被包含在硬件密码边界内</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b="1" dirty="0">
                <a:solidFill>
                  <a:srgbClr val="C00000"/>
                </a:solidFill>
                <a:latin typeface="+mn-ea"/>
                <a:ea typeface="+mn-ea"/>
              </a:rPr>
              <a:t>软件</a:t>
            </a:r>
            <a:r>
              <a:rPr lang="zh-CN" altLang="en-US" dirty="0">
                <a:latin typeface="+mn-ea"/>
                <a:ea typeface="+mn-ea"/>
              </a:rPr>
              <a:t>密码模块：密码边界为执行在可修改的运行环境中的纯软件部件（可以是一个或多个软件部件）划定界线。软件密码模块的运行环境所包含的计算平台和操作系统，在定义的密码边界之外</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b="1" dirty="0">
                <a:solidFill>
                  <a:srgbClr val="C00000"/>
                </a:solidFill>
                <a:latin typeface="+mn-ea"/>
                <a:ea typeface="+mn-ea"/>
              </a:rPr>
              <a:t>固件</a:t>
            </a:r>
            <a:r>
              <a:rPr lang="zh-CN" altLang="en-US" dirty="0">
                <a:latin typeface="+mn-ea"/>
                <a:ea typeface="+mn-ea"/>
              </a:rPr>
              <a:t>密码模块：密码边界为执行在受限的或不可修改的运行环境中的纯固件部件划定界线。固件密码模块的运行环境所包含的计算平台和操作系统，在定义的密码边界之外，但是与固件密码模块明确绑定</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b="1" dirty="0">
                <a:solidFill>
                  <a:srgbClr val="C00000"/>
                </a:solidFill>
                <a:latin typeface="+mn-ea"/>
                <a:ea typeface="+mn-ea"/>
              </a:rPr>
              <a:t>混合软件</a:t>
            </a:r>
            <a:r>
              <a:rPr lang="zh-CN" altLang="en-US" dirty="0">
                <a:latin typeface="+mn-ea"/>
                <a:ea typeface="+mn-ea"/>
              </a:rPr>
              <a:t>密码模块：密码边界为软件部件和分离的硬件部件（即软件部件不在硬件密码模块边界中）的集合划定界线。软件运行的环境所包含的计算平台和操作系统，在定义的混合软件密码模块边界之外</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b="1" dirty="0">
                <a:solidFill>
                  <a:srgbClr val="C00000"/>
                </a:solidFill>
                <a:latin typeface="+mn-ea"/>
                <a:ea typeface="+mn-ea"/>
              </a:rPr>
              <a:t>混合固件</a:t>
            </a:r>
            <a:r>
              <a:rPr lang="zh-CN" altLang="en-US" dirty="0">
                <a:latin typeface="+mn-ea"/>
                <a:ea typeface="+mn-ea"/>
              </a:rPr>
              <a:t>密码模块：密码边界为固件部件和分离的硬件部件（即固件部件不在硬件密码模块边界中）的合成划定界线。固件运行的环境所包含的计算平台和操作系统，在定义的混合固件密码模块边界之外，但是与混合固件密码模块明确绑定</a:t>
            </a:r>
          </a:p>
        </p:txBody>
      </p:sp>
    </p:spTree>
    <p:extLst>
      <p:ext uri="{BB962C8B-B14F-4D97-AF65-F5344CB8AC3E}">
        <p14:creationId xmlns:p14="http://schemas.microsoft.com/office/powerpoint/2010/main" val="210512576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3</a:t>
            </a:r>
            <a:r>
              <a:rPr lang="zh-CN" altLang="en-US" dirty="0"/>
              <a:t>、密码模块接口</a:t>
            </a:r>
          </a:p>
        </p:txBody>
      </p:sp>
      <p:sp>
        <p:nvSpPr>
          <p:cNvPr id="5" name="文本框 4">
            <a:extLst>
              <a:ext uri="{FF2B5EF4-FFF2-40B4-BE49-F238E27FC236}">
                <a16:creationId xmlns:a16="http://schemas.microsoft.com/office/drawing/2014/main" id="{4CC912C7-90BF-3802-CD7B-90CD7767DBF2}"/>
              </a:ext>
            </a:extLst>
          </p:cNvPr>
          <p:cNvSpPr txBox="1"/>
          <p:nvPr/>
        </p:nvSpPr>
        <p:spPr>
          <a:xfrm>
            <a:off x="581434" y="947864"/>
            <a:ext cx="11029131" cy="470898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所有</a:t>
            </a:r>
            <a:r>
              <a:rPr lang="zh-CN" altLang="en-US" sz="2000" b="1" dirty="0">
                <a:solidFill>
                  <a:srgbClr val="C00000"/>
                </a:solidFill>
                <a:latin typeface="+mn-ea"/>
                <a:ea typeface="+mn-ea"/>
              </a:rPr>
              <a:t>进出密码模块的逻辑信息流</a:t>
            </a:r>
            <a:r>
              <a:rPr lang="zh-CN" altLang="en-US" sz="2000" dirty="0">
                <a:latin typeface="+mn-ea"/>
                <a:ea typeface="+mn-ea"/>
              </a:rPr>
              <a:t>，都应</a:t>
            </a:r>
            <a:r>
              <a:rPr lang="zh-CN" altLang="en-US" sz="2000" b="1" dirty="0">
                <a:solidFill>
                  <a:srgbClr val="C00000"/>
                </a:solidFill>
                <a:latin typeface="+mn-ea"/>
                <a:ea typeface="+mn-ea"/>
              </a:rPr>
              <a:t>只能通过已定义</a:t>
            </a:r>
            <a:r>
              <a:rPr lang="zh-CN" altLang="en-US" sz="2000" dirty="0">
                <a:latin typeface="+mn-ea"/>
                <a:ea typeface="+mn-ea"/>
              </a:rPr>
              <a:t>的物理端口和逻辑接口，这些端口和接口是出入密码边界的入口和出口。</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潜台词：不能留有隐藏的接口</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逻辑接口应是相互分离的，这些逻辑接口可以共享一个物理端口，例如，输入数据和输出数据可以使用同一个端口，或者逻辑接口也可以分布在一个或多个物理端口上，例如，输入数据可以通过串口也可以通过并口。</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密码模块软件部件的应用程序接口（</a:t>
            </a:r>
            <a:r>
              <a:rPr lang="en-US" altLang="zh-CN" sz="2000" dirty="0">
                <a:latin typeface="+mn-ea"/>
                <a:ea typeface="+mn-ea"/>
              </a:rPr>
              <a:t>API</a:t>
            </a:r>
            <a:r>
              <a:rPr lang="zh-CN" altLang="en-US" sz="2000" dirty="0">
                <a:latin typeface="+mn-ea"/>
                <a:ea typeface="+mn-ea"/>
              </a:rPr>
              <a:t>）可以定义为一个或多个逻辑接口。</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可信信道</a:t>
            </a:r>
            <a:r>
              <a:rPr lang="zh-CN" altLang="en-US" sz="2000" dirty="0">
                <a:latin typeface="+mn-ea"/>
                <a:ea typeface="+mn-ea"/>
              </a:rPr>
              <a:t>是在密码模块和发送者或接收者之间建立的链路，</a:t>
            </a:r>
            <a:r>
              <a:rPr lang="zh-CN" altLang="en-US" sz="2000" b="1" dirty="0">
                <a:solidFill>
                  <a:srgbClr val="C00000"/>
                </a:solidFill>
                <a:latin typeface="+mn-ea"/>
                <a:ea typeface="+mn-ea"/>
              </a:rPr>
              <a:t>用于安全传输未受保护的</a:t>
            </a:r>
            <a:r>
              <a:rPr lang="zh-CN" altLang="en-US" sz="2000" dirty="0">
                <a:latin typeface="+mn-ea"/>
                <a:ea typeface="+mn-ea"/>
              </a:rPr>
              <a:t>明文密钥分量、鉴别数据以及其他关键安全参数。</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明文密钥</a:t>
            </a:r>
            <a:r>
              <a:rPr lang="zh-CN" altLang="en-US" sz="2000" dirty="0">
                <a:latin typeface="+mn-ea"/>
                <a:ea typeface="+mn-ea"/>
              </a:rPr>
              <a:t>指的是未经加密的密钥，或由非核准的方法混淆的密钥</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可信信道在密码模块定义的输入或输出端口以及预期的发送者或接收者终端的通信链路上，可以防止窃听以及来自恶意的操作员</a:t>
            </a:r>
            <a:r>
              <a:rPr lang="en-US" altLang="zh-CN" sz="2000" dirty="0">
                <a:latin typeface="+mn-ea"/>
                <a:ea typeface="+mn-ea"/>
              </a:rPr>
              <a:t>/</a:t>
            </a:r>
            <a:r>
              <a:rPr lang="zh-CN" altLang="en-US" sz="2000" dirty="0">
                <a:latin typeface="+mn-ea"/>
                <a:ea typeface="+mn-ea"/>
              </a:rPr>
              <a:t>实体、进程或其他设备的物理或逻辑篡改</a:t>
            </a:r>
          </a:p>
        </p:txBody>
      </p:sp>
    </p:spTree>
    <p:extLst>
      <p:ext uri="{BB962C8B-B14F-4D97-AF65-F5344CB8AC3E}">
        <p14:creationId xmlns:p14="http://schemas.microsoft.com/office/powerpoint/2010/main" val="2677697496"/>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4</a:t>
            </a:r>
            <a:r>
              <a:rPr lang="zh-CN" altLang="en-US" dirty="0"/>
              <a:t>、角色、服务和鉴别</a:t>
            </a:r>
          </a:p>
        </p:txBody>
      </p:sp>
      <p:sp>
        <p:nvSpPr>
          <p:cNvPr id="5" name="文本框 4">
            <a:extLst>
              <a:ext uri="{FF2B5EF4-FFF2-40B4-BE49-F238E27FC236}">
                <a16:creationId xmlns:a16="http://schemas.microsoft.com/office/drawing/2014/main" id="{0926B73A-7D87-EA85-B50C-862350C07509}"/>
              </a:ext>
            </a:extLst>
          </p:cNvPr>
          <p:cNvSpPr txBox="1"/>
          <p:nvPr/>
        </p:nvSpPr>
        <p:spPr>
          <a:xfrm>
            <a:off x="581434" y="947864"/>
            <a:ext cx="11029131" cy="501675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主要讨论网络空间安全的两个</a:t>
            </a:r>
            <a:r>
              <a:rPr lang="zh-CN" altLang="en-US" sz="2000" b="1" dirty="0">
                <a:solidFill>
                  <a:srgbClr val="C00000"/>
                </a:solidFill>
                <a:latin typeface="+mn-ea"/>
                <a:ea typeface="+mn-ea"/>
              </a:rPr>
              <a:t>典型术语</a:t>
            </a:r>
            <a:r>
              <a:rPr lang="zh-CN" altLang="en-US" sz="2000" dirty="0">
                <a:latin typeface="+mn-ea"/>
                <a:ea typeface="+mn-ea"/>
              </a:rPr>
              <a:t>：访问控制、身份鉴别</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密码模块应支持</a:t>
            </a:r>
            <a:r>
              <a:rPr lang="zh-CN" altLang="en-US" sz="2000" b="1" dirty="0">
                <a:solidFill>
                  <a:srgbClr val="C00000"/>
                </a:solidFill>
                <a:latin typeface="+mn-ea"/>
                <a:ea typeface="+mn-ea"/>
              </a:rPr>
              <a:t>操作员的授权角色</a:t>
            </a:r>
            <a:r>
              <a:rPr lang="zh-CN" altLang="en-US" sz="2000" dirty="0">
                <a:latin typeface="+mn-ea"/>
                <a:ea typeface="+mn-ea"/>
              </a:rPr>
              <a:t>以及</a:t>
            </a:r>
            <a:r>
              <a:rPr lang="zh-CN" altLang="en-US" sz="2000" b="1" dirty="0">
                <a:solidFill>
                  <a:srgbClr val="C00000"/>
                </a:solidFill>
                <a:latin typeface="+mn-ea"/>
                <a:ea typeface="+mn-ea"/>
              </a:rPr>
              <a:t>与每个角色相对应的服务</a:t>
            </a:r>
            <a:r>
              <a:rPr lang="zh-CN" altLang="en-US" sz="2000" dirty="0">
                <a:latin typeface="+mn-ea"/>
                <a:ea typeface="+mn-ea"/>
              </a:rPr>
              <a:t>。一个操作员可以担任多种角色。如果密码模块支持多个操作员同时操作，那么密码模块内部应确保各个操作员担任的角色相隔离及相应的服务相隔离。当服务执行不会修改、泄露或替换关键安全参数和公开安全参数时，例如显示状态、自测试或者其他不影响密码模块安全的服务，操作员无需担任一个授权角色</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a:t>
            </a:r>
            <a:r>
              <a:rPr lang="zh-CN" altLang="en-US" sz="2000" b="1" dirty="0">
                <a:solidFill>
                  <a:srgbClr val="C00000"/>
                </a:solidFill>
                <a:latin typeface="+mn-ea"/>
                <a:ea typeface="+mn-ea"/>
              </a:rPr>
              <a:t>可能需要鉴别机制</a:t>
            </a:r>
            <a:r>
              <a:rPr lang="zh-CN" altLang="en-US" sz="2000" dirty="0">
                <a:latin typeface="+mn-ea"/>
                <a:ea typeface="+mn-ea"/>
              </a:rPr>
              <a:t>，以鉴别操作员对密码模块的访问，以及验证操作员是否被授权担任请求的角色和执行该角色下的服务</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服务</a:t>
            </a:r>
            <a:r>
              <a:rPr lang="zh-CN" altLang="en-US" sz="2000" dirty="0">
                <a:latin typeface="+mn-ea"/>
                <a:ea typeface="+mn-ea"/>
              </a:rPr>
              <a:t>应指的是密码模块所能执行的所有服务、操作或功能。服务输入应包括密码模块在启动或获取特定服务、操作或功能时，所使用的所有数据或控制输入。服务输出应包括由服务输入启动或获取的服务、操作或功能，所产生的所有数据和状态输出。每个服务输入应产生一个服务输出</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举例：密码模块应为操作员提供下列服务：显示密码模块版本号、显示状态、执行自测试、执行核准的安全功能、执行置零</a:t>
            </a:r>
          </a:p>
        </p:txBody>
      </p:sp>
    </p:spTree>
    <p:extLst>
      <p:ext uri="{BB962C8B-B14F-4D97-AF65-F5344CB8AC3E}">
        <p14:creationId xmlns:p14="http://schemas.microsoft.com/office/powerpoint/2010/main" val="245954076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5</a:t>
            </a:r>
            <a:r>
              <a:rPr lang="zh-CN" altLang="en-US" dirty="0"/>
              <a:t>、软件</a:t>
            </a:r>
            <a:r>
              <a:rPr lang="en-US" altLang="zh-CN" dirty="0"/>
              <a:t>/</a:t>
            </a:r>
            <a:r>
              <a:rPr lang="zh-CN" altLang="en-US" dirty="0"/>
              <a:t>固件安全</a:t>
            </a:r>
          </a:p>
        </p:txBody>
      </p:sp>
      <p:sp>
        <p:nvSpPr>
          <p:cNvPr id="4" name="文本框 3">
            <a:extLst>
              <a:ext uri="{FF2B5EF4-FFF2-40B4-BE49-F238E27FC236}">
                <a16:creationId xmlns:a16="http://schemas.microsoft.com/office/drawing/2014/main" id="{FD34FC34-CE70-B342-AF1D-B509265A5B1D}"/>
              </a:ext>
            </a:extLst>
          </p:cNvPr>
          <p:cNvSpPr txBox="1"/>
          <p:nvPr/>
        </p:nvSpPr>
        <p:spPr>
          <a:xfrm>
            <a:off x="581434" y="947864"/>
            <a:ext cx="11029131" cy="547842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密码模块包括硬件、软件、固件或混合密码模块，本条的要求应适用于密码模块的</a:t>
            </a:r>
            <a:r>
              <a:rPr lang="zh-CN" altLang="en-US" sz="2000" b="1" dirty="0">
                <a:solidFill>
                  <a:srgbClr val="C00000"/>
                </a:solidFill>
                <a:latin typeface="+mn-ea"/>
                <a:ea typeface="+mn-ea"/>
              </a:rPr>
              <a:t>软件和固件部件</a:t>
            </a:r>
            <a:r>
              <a:rPr lang="zh-CN" altLang="en-US" sz="2000" dirty="0">
                <a:latin typeface="+mn-ea"/>
                <a:ea typeface="+mn-ea"/>
              </a:rPr>
              <a:t>。</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完全由硬件实现</a:t>
            </a:r>
            <a:r>
              <a:rPr lang="zh-CN" altLang="en-US" sz="2000" dirty="0">
                <a:latin typeface="+mn-ea"/>
                <a:ea typeface="+mn-ea"/>
              </a:rPr>
              <a:t>的密码模块无需满足本标准的软件</a:t>
            </a:r>
            <a:r>
              <a:rPr lang="en-US" altLang="zh-CN" sz="2000" dirty="0">
                <a:latin typeface="+mn-ea"/>
                <a:ea typeface="+mn-ea"/>
              </a:rPr>
              <a:t>/</a:t>
            </a:r>
            <a:r>
              <a:rPr lang="zh-CN" altLang="en-US" sz="2000" dirty="0">
                <a:latin typeface="+mn-ea"/>
                <a:ea typeface="+mn-ea"/>
              </a:rPr>
              <a:t>固件安全要求。</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用于核准的</a:t>
            </a:r>
            <a:r>
              <a:rPr lang="zh-CN" altLang="en-US" sz="2000" b="1" dirty="0">
                <a:solidFill>
                  <a:srgbClr val="C00000"/>
                </a:solidFill>
                <a:latin typeface="+mn-ea"/>
                <a:ea typeface="+mn-ea"/>
              </a:rPr>
              <a:t>完整性技术</a:t>
            </a:r>
            <a:r>
              <a:rPr lang="zh-CN" altLang="en-US" sz="2000" b="1" dirty="0">
                <a:solidFill>
                  <a:srgbClr val="0070C0"/>
                </a:solidFill>
                <a:latin typeface="+mn-ea"/>
                <a:ea typeface="+mn-ea"/>
              </a:rPr>
              <a:t>（仅限于做完整性校验）</a:t>
            </a:r>
            <a:r>
              <a:rPr lang="zh-CN" altLang="en-US" sz="2000" dirty="0">
                <a:latin typeface="+mn-ea"/>
                <a:ea typeface="+mn-ea"/>
              </a:rPr>
              <a:t>的签名验证</a:t>
            </a:r>
            <a:r>
              <a:rPr lang="zh-CN" altLang="en-US" sz="2000" b="1" dirty="0">
                <a:solidFill>
                  <a:srgbClr val="C00000"/>
                </a:solidFill>
                <a:latin typeface="+mn-ea"/>
                <a:ea typeface="+mn-ea"/>
              </a:rPr>
              <a:t>公钥</a:t>
            </a:r>
            <a:r>
              <a:rPr lang="zh-CN" altLang="en-US" sz="2000" dirty="0">
                <a:latin typeface="+mn-ea"/>
                <a:ea typeface="+mn-ea"/>
              </a:rPr>
              <a:t>或</a:t>
            </a:r>
            <a:r>
              <a:rPr lang="en-US" altLang="zh-CN" sz="2000" b="1" dirty="0">
                <a:solidFill>
                  <a:srgbClr val="C00000"/>
                </a:solidFill>
                <a:latin typeface="+mn-ea"/>
                <a:ea typeface="+mn-ea"/>
              </a:rPr>
              <a:t>HMAC</a:t>
            </a:r>
            <a:r>
              <a:rPr lang="zh-CN" altLang="en-US" sz="2000" b="1" dirty="0">
                <a:solidFill>
                  <a:srgbClr val="C00000"/>
                </a:solidFill>
                <a:latin typeface="+mn-ea"/>
                <a:ea typeface="+mn-ea"/>
              </a:rPr>
              <a:t>的密钥</a:t>
            </a:r>
            <a:r>
              <a:rPr lang="zh-CN" altLang="en-US" sz="2000" dirty="0">
                <a:latin typeface="+mn-ea"/>
                <a:ea typeface="+mn-ea"/>
              </a:rPr>
              <a:t>可以存在于密码模块代码中，而且此时它们</a:t>
            </a:r>
            <a:r>
              <a:rPr lang="zh-CN" altLang="en-US" sz="2000" b="1" dirty="0">
                <a:solidFill>
                  <a:srgbClr val="C00000"/>
                </a:solidFill>
                <a:latin typeface="+mn-ea"/>
                <a:ea typeface="+mn-ea"/>
              </a:rPr>
              <a:t>不被视为敏感安全参数</a:t>
            </a:r>
            <a:endParaRPr lang="en-US" altLang="zh-CN" sz="2000"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关于软件</a:t>
            </a:r>
            <a:r>
              <a:rPr lang="en-US" altLang="zh-CN" sz="2000" dirty="0">
                <a:latin typeface="+mn-ea"/>
                <a:ea typeface="+mn-ea"/>
              </a:rPr>
              <a:t>/</a:t>
            </a:r>
            <a:r>
              <a:rPr lang="zh-CN" altLang="en-US" sz="2000" dirty="0">
                <a:latin typeface="+mn-ea"/>
                <a:ea typeface="+mn-ea"/>
              </a:rPr>
              <a:t>固件的保护：</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一级：密码边界内的所有软件和固件部件应使用核准的</a:t>
            </a:r>
            <a:r>
              <a:rPr lang="zh-CN" altLang="en-US" sz="2000" b="1" dirty="0">
                <a:solidFill>
                  <a:srgbClr val="C00000"/>
                </a:solidFill>
                <a:latin typeface="+mn-ea"/>
                <a:ea typeface="+mn-ea"/>
              </a:rPr>
              <a:t>完整性技术</a:t>
            </a:r>
            <a:r>
              <a:rPr lang="zh-CN" altLang="en-US" sz="2000" dirty="0">
                <a:latin typeface="+mn-ea"/>
                <a:ea typeface="+mn-ea"/>
              </a:rPr>
              <a:t>进行保护，这些完整性技术可以由该密码模块提供，也可以由另一个经确认的密码模块提供。如果完整性测试失败，密码模块应进入错误状态。核准的完整性技术可以包含单个鉴别码或签名，或者多个分离的消息鉴别码或签名</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二级：密码边界内的所有软件和固件应使用核准的</a:t>
            </a:r>
            <a:r>
              <a:rPr lang="zh-CN" altLang="en-US" sz="2000" b="1" dirty="0">
                <a:solidFill>
                  <a:srgbClr val="C00000"/>
                </a:solidFill>
                <a:latin typeface="+mn-ea"/>
                <a:ea typeface="+mn-ea"/>
              </a:rPr>
              <a:t>数字签名或带密钥的消息鉴别码</a:t>
            </a:r>
            <a:r>
              <a:rPr lang="zh-CN" altLang="en-US" sz="2000" dirty="0">
                <a:latin typeface="+mn-ea"/>
                <a:ea typeface="+mn-ea"/>
              </a:rPr>
              <a:t>进行保护。如果计算的结果未能成功通过验证，则测试失败，并且密码模块应进入错误状态</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三级和四级：密码边界内的所有软件和固件应使用</a:t>
            </a:r>
            <a:r>
              <a:rPr lang="zh-CN" altLang="en-US" sz="2000" b="1" dirty="0">
                <a:solidFill>
                  <a:srgbClr val="C00000"/>
                </a:solidFill>
                <a:latin typeface="+mn-ea"/>
                <a:ea typeface="+mn-ea"/>
              </a:rPr>
              <a:t>核准的数字签名</a:t>
            </a:r>
            <a:r>
              <a:rPr lang="zh-CN" altLang="en-US" sz="2000" dirty="0">
                <a:latin typeface="+mn-ea"/>
                <a:ea typeface="+mn-ea"/>
              </a:rPr>
              <a:t>进行保护。如果计算的结果未能成功通过验证，则测试失败，并且密码模块应进入错误状态</a:t>
            </a:r>
            <a:endParaRPr lang="en-US" altLang="zh-CN" sz="2000" dirty="0">
              <a:latin typeface="+mn-ea"/>
              <a:ea typeface="+mn-ea"/>
            </a:endParaRPr>
          </a:p>
        </p:txBody>
      </p:sp>
    </p:spTree>
    <p:extLst>
      <p:ext uri="{BB962C8B-B14F-4D97-AF65-F5344CB8AC3E}">
        <p14:creationId xmlns:p14="http://schemas.microsoft.com/office/powerpoint/2010/main" val="233733448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6</a:t>
            </a:r>
            <a:r>
              <a:rPr lang="zh-CN" altLang="en-US" dirty="0"/>
              <a:t>、运行环境</a:t>
            </a:r>
          </a:p>
        </p:txBody>
      </p:sp>
      <p:sp>
        <p:nvSpPr>
          <p:cNvPr id="4" name="文本框 3">
            <a:extLst>
              <a:ext uri="{FF2B5EF4-FFF2-40B4-BE49-F238E27FC236}">
                <a16:creationId xmlns:a16="http://schemas.microsoft.com/office/drawing/2014/main" id="{753F0B92-C265-0D10-52E5-6298934D3CEC}"/>
              </a:ext>
            </a:extLst>
          </p:cNvPr>
          <p:cNvSpPr txBox="1"/>
          <p:nvPr/>
        </p:nvSpPr>
        <p:spPr>
          <a:xfrm>
            <a:off x="581434" y="947864"/>
            <a:ext cx="11029131" cy="2862322"/>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密码模块运行环境涉及对密码模块运行所需的软件、固件和</a:t>
            </a:r>
            <a:r>
              <a:rPr lang="en-US" altLang="zh-CN" sz="2000" dirty="0">
                <a:latin typeface="+mn-ea"/>
                <a:ea typeface="+mn-ea"/>
              </a:rPr>
              <a:t>/</a:t>
            </a:r>
            <a:r>
              <a:rPr lang="zh-CN" altLang="en-US" sz="2000" dirty="0">
                <a:latin typeface="+mn-ea"/>
                <a:ea typeface="+mn-ea"/>
              </a:rPr>
              <a:t>或硬件的管理</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软件、固件或混合密码模块的运行环境至少包括</a:t>
            </a:r>
            <a:r>
              <a:rPr lang="zh-CN" altLang="en-US" sz="2000" b="1" dirty="0">
                <a:solidFill>
                  <a:srgbClr val="C00000"/>
                </a:solidFill>
                <a:latin typeface="+mn-ea"/>
                <a:ea typeface="+mn-ea"/>
              </a:rPr>
              <a:t>密码模块部件</a:t>
            </a:r>
            <a:r>
              <a:rPr lang="zh-CN" altLang="en-US" sz="2000" dirty="0">
                <a:latin typeface="+mn-ea"/>
                <a:ea typeface="+mn-ea"/>
              </a:rPr>
              <a:t>、</a:t>
            </a:r>
            <a:r>
              <a:rPr lang="zh-CN" altLang="en-US" sz="2000" b="1" dirty="0">
                <a:solidFill>
                  <a:srgbClr val="C00000"/>
                </a:solidFill>
                <a:latin typeface="+mn-ea"/>
                <a:ea typeface="+mn-ea"/>
              </a:rPr>
              <a:t>计算平台</a:t>
            </a:r>
            <a:r>
              <a:rPr lang="zh-CN" altLang="en-US" sz="2000" dirty="0">
                <a:latin typeface="+mn-ea"/>
                <a:ea typeface="+mn-ea"/>
              </a:rPr>
              <a:t>、以及控制或支持软件或固件在计算平台上运行的</a:t>
            </a:r>
            <a:r>
              <a:rPr lang="zh-CN" altLang="en-US" sz="2000" b="1" dirty="0">
                <a:solidFill>
                  <a:srgbClr val="C00000"/>
                </a:solidFill>
                <a:latin typeface="+mn-ea"/>
                <a:ea typeface="+mn-ea"/>
              </a:rPr>
              <a:t>操作系统</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硬件密码模块内部可以包含一个运行环境，该环境可以包含</a:t>
            </a:r>
            <a:r>
              <a:rPr lang="zh-CN" altLang="en-US" sz="2000" b="1" dirty="0">
                <a:solidFill>
                  <a:srgbClr val="C00000"/>
                </a:solidFill>
                <a:latin typeface="+mn-ea"/>
                <a:ea typeface="+mn-ea"/>
              </a:rPr>
              <a:t>支持密码模块内部软件或固件运行的操作系统</a:t>
            </a:r>
            <a:endParaRPr lang="en-US" altLang="zh-CN" sz="2000" b="1" dirty="0">
              <a:solidFill>
                <a:srgbClr val="C00000"/>
              </a:solidFill>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小说明：不包含也是可以的</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如果适用的话，</a:t>
            </a:r>
            <a:r>
              <a:rPr lang="zh-CN" altLang="en-US" sz="2000" b="1" dirty="0">
                <a:solidFill>
                  <a:srgbClr val="C00000"/>
                </a:solidFill>
                <a:latin typeface="+mn-ea"/>
                <a:ea typeface="+mn-ea"/>
              </a:rPr>
              <a:t>虚拟机（系统和</a:t>
            </a:r>
            <a:r>
              <a:rPr lang="en-US" altLang="zh-CN" sz="2000" b="1" dirty="0">
                <a:solidFill>
                  <a:srgbClr val="C00000"/>
                </a:solidFill>
                <a:latin typeface="+mn-ea"/>
                <a:ea typeface="+mn-ea"/>
              </a:rPr>
              <a:t>/</a:t>
            </a:r>
            <a:r>
              <a:rPr lang="zh-CN" altLang="en-US" sz="2000" b="1" dirty="0">
                <a:solidFill>
                  <a:srgbClr val="C00000"/>
                </a:solidFill>
                <a:latin typeface="+mn-ea"/>
                <a:ea typeface="+mn-ea"/>
              </a:rPr>
              <a:t>或进程）和运行时环境</a:t>
            </a:r>
            <a:r>
              <a:rPr lang="zh-CN" altLang="en-US" sz="2000" dirty="0">
                <a:latin typeface="+mn-ea"/>
                <a:ea typeface="+mn-ea"/>
              </a:rPr>
              <a:t>也可以视为操作系统的一部分</a:t>
            </a:r>
            <a:endParaRPr lang="en-US" altLang="zh-CN" sz="2000" dirty="0">
              <a:latin typeface="+mn-ea"/>
              <a:ea typeface="+mn-ea"/>
            </a:endParaRPr>
          </a:p>
        </p:txBody>
      </p:sp>
    </p:spTree>
    <p:extLst>
      <p:ext uri="{BB962C8B-B14F-4D97-AF65-F5344CB8AC3E}">
        <p14:creationId xmlns:p14="http://schemas.microsoft.com/office/powerpoint/2010/main" val="416540031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7</a:t>
            </a:r>
            <a:r>
              <a:rPr lang="zh-CN" altLang="en-US" dirty="0"/>
              <a:t>、物理安全</a:t>
            </a:r>
          </a:p>
        </p:txBody>
      </p:sp>
      <p:sp>
        <p:nvSpPr>
          <p:cNvPr id="3" name="文本框 2">
            <a:extLst>
              <a:ext uri="{FF2B5EF4-FFF2-40B4-BE49-F238E27FC236}">
                <a16:creationId xmlns:a16="http://schemas.microsoft.com/office/drawing/2014/main" id="{CFD45E02-96A0-0B05-BC25-31D591226EAA}"/>
              </a:ext>
            </a:extLst>
          </p:cNvPr>
          <p:cNvSpPr txBox="1"/>
          <p:nvPr/>
        </p:nvSpPr>
        <p:spPr>
          <a:xfrm>
            <a:off x="577850" y="1281547"/>
            <a:ext cx="3573821" cy="470898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密码模块应采用物理安全机制以限制对密码模块内容的</a:t>
            </a:r>
            <a:r>
              <a:rPr lang="zh-CN" altLang="en-US" sz="2000" b="1" dirty="0">
                <a:solidFill>
                  <a:srgbClr val="C00000"/>
                </a:solidFill>
                <a:latin typeface="+mn-ea"/>
                <a:ea typeface="+mn-ea"/>
              </a:rPr>
              <a:t>非授权物理访问</a:t>
            </a:r>
            <a:r>
              <a:rPr lang="zh-CN" altLang="en-US" sz="2000" dirty="0">
                <a:latin typeface="+mn-ea"/>
                <a:ea typeface="+mn-ea"/>
              </a:rPr>
              <a:t>，并阻止对已安装密码模块的</a:t>
            </a:r>
            <a:r>
              <a:rPr lang="zh-CN" altLang="en-US" sz="2000" b="1" dirty="0">
                <a:solidFill>
                  <a:srgbClr val="C00000"/>
                </a:solidFill>
                <a:latin typeface="+mn-ea"/>
                <a:ea typeface="+mn-ea"/>
              </a:rPr>
              <a:t>非授权使用或修改</a:t>
            </a:r>
            <a:r>
              <a:rPr lang="zh-CN" altLang="en-US" sz="2000" dirty="0">
                <a:latin typeface="+mn-ea"/>
                <a:ea typeface="+mn-ea"/>
              </a:rPr>
              <a:t>（包括整个密码模块的替换）</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密码边界内的所有硬件、软件、固件、数据分量以及敏感安全参数应受到保护</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若密码模块完全由</a:t>
            </a:r>
            <a:r>
              <a:rPr lang="zh-CN" altLang="en-US" sz="2000" b="1" dirty="0">
                <a:solidFill>
                  <a:srgbClr val="C00000"/>
                </a:solidFill>
                <a:latin typeface="+mn-ea"/>
                <a:ea typeface="+mn-ea"/>
              </a:rPr>
              <a:t>软件实现</a:t>
            </a:r>
            <a:r>
              <a:rPr lang="zh-CN" altLang="en-US" sz="2000" dirty="0">
                <a:latin typeface="+mn-ea"/>
                <a:ea typeface="+mn-ea"/>
              </a:rPr>
              <a:t>，使得物理安全仅由计算平台提供，那么该密码模块将不受本标准物理安全要求的限制</a:t>
            </a:r>
            <a:endParaRPr lang="en-US" altLang="zh-CN" sz="2000" dirty="0">
              <a:latin typeface="+mn-ea"/>
              <a:ea typeface="+mn-ea"/>
            </a:endParaRPr>
          </a:p>
        </p:txBody>
      </p:sp>
      <p:pic>
        <p:nvPicPr>
          <p:cNvPr id="5" name="图片 4">
            <a:extLst>
              <a:ext uri="{FF2B5EF4-FFF2-40B4-BE49-F238E27FC236}">
                <a16:creationId xmlns:a16="http://schemas.microsoft.com/office/drawing/2014/main" id="{4E21C54E-0E61-8952-CC9C-17158ED81F95}"/>
              </a:ext>
            </a:extLst>
          </p:cNvPr>
          <p:cNvPicPr>
            <a:picLocks noChangeAspect="1"/>
          </p:cNvPicPr>
          <p:nvPr/>
        </p:nvPicPr>
        <p:blipFill>
          <a:blip r:embed="rId2"/>
          <a:stretch>
            <a:fillRect/>
          </a:stretch>
        </p:blipFill>
        <p:spPr>
          <a:xfrm>
            <a:off x="4514621" y="1281547"/>
            <a:ext cx="7225262" cy="4400043"/>
          </a:xfrm>
          <a:prstGeom prst="rect">
            <a:avLst/>
          </a:prstGeom>
        </p:spPr>
      </p:pic>
    </p:spTree>
    <p:extLst>
      <p:ext uri="{BB962C8B-B14F-4D97-AF65-F5344CB8AC3E}">
        <p14:creationId xmlns:p14="http://schemas.microsoft.com/office/powerpoint/2010/main" val="94244504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8</a:t>
            </a:r>
            <a:r>
              <a:rPr lang="zh-CN" altLang="en-US" dirty="0"/>
              <a:t>、非入侵式安全</a:t>
            </a:r>
          </a:p>
        </p:txBody>
      </p:sp>
      <p:sp>
        <p:nvSpPr>
          <p:cNvPr id="3" name="文本框 2">
            <a:extLst>
              <a:ext uri="{FF2B5EF4-FFF2-40B4-BE49-F238E27FC236}">
                <a16:creationId xmlns:a16="http://schemas.microsoft.com/office/drawing/2014/main" id="{A29C8093-F710-15BE-FAB5-6974CFDB8AB6}"/>
              </a:ext>
            </a:extLst>
          </p:cNvPr>
          <p:cNvSpPr txBox="1"/>
          <p:nvPr/>
        </p:nvSpPr>
        <p:spPr>
          <a:xfrm>
            <a:off x="581434" y="947864"/>
            <a:ext cx="11029131" cy="409342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非入侵式攻击</a:t>
            </a:r>
            <a:r>
              <a:rPr lang="zh-CN" altLang="en-US" sz="2000" dirty="0">
                <a:latin typeface="+mn-ea"/>
                <a:ea typeface="+mn-ea"/>
              </a:rPr>
              <a:t>是指没有通过物理方式修改或入侵密码模块就可以获取密码模块关键安全参数相关信息，从而破坏密码模块安全性的一种攻击手段</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对于本标准提出的每一个安全功能，其对应的非入侵式攻击的缓解检测指标应符合国家相关部门的有关要求</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安全一级和安全二级：文档应</a:t>
            </a:r>
            <a:r>
              <a:rPr lang="zh-CN" altLang="en-US" sz="2000" b="1" dirty="0">
                <a:solidFill>
                  <a:srgbClr val="C00000"/>
                </a:solidFill>
                <a:latin typeface="+mn-ea"/>
                <a:ea typeface="+mn-ea"/>
              </a:rPr>
              <a:t>阐明</a:t>
            </a:r>
            <a:r>
              <a:rPr lang="zh-CN" altLang="en-US" sz="2000" dirty="0">
                <a:latin typeface="+mn-ea"/>
                <a:ea typeface="+mn-ea"/>
              </a:rPr>
              <a:t>用于保护密码模块关键安全参数免受附录</a:t>
            </a:r>
            <a:r>
              <a:rPr lang="en-US" altLang="zh-CN" sz="2000" dirty="0">
                <a:latin typeface="+mn-ea"/>
                <a:ea typeface="+mn-ea"/>
              </a:rPr>
              <a:t>F</a:t>
            </a:r>
            <a:r>
              <a:rPr lang="zh-CN" altLang="en-US" sz="2000" dirty="0">
                <a:latin typeface="+mn-ea"/>
                <a:ea typeface="+mn-ea"/>
              </a:rPr>
              <a:t>中的所有非入侵式攻击的缓解技术。</a:t>
            </a:r>
            <a:r>
              <a:rPr lang="zh-CN" altLang="en-US" sz="2000" b="1" dirty="0">
                <a:solidFill>
                  <a:srgbClr val="C00000"/>
                </a:solidFill>
                <a:latin typeface="+mn-ea"/>
                <a:ea typeface="+mn-ea"/>
              </a:rPr>
              <a:t>如果有相应措施</a:t>
            </a:r>
            <a:r>
              <a:rPr lang="zh-CN" altLang="en-US" sz="2000" dirty="0">
                <a:latin typeface="+mn-ea"/>
                <a:ea typeface="+mn-ea"/>
              </a:rPr>
              <a:t>，文档应包括可以证明每个缓解技术有效性的证据</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安全三级：除了安全一级和安全二级的要求，密码模块应实现用于保护密码模块关键安全参数免受附录</a:t>
            </a:r>
            <a:r>
              <a:rPr lang="en-US" altLang="zh-CN" sz="2000" dirty="0">
                <a:latin typeface="+mn-ea"/>
                <a:ea typeface="+mn-ea"/>
              </a:rPr>
              <a:t>F</a:t>
            </a:r>
            <a:r>
              <a:rPr lang="zh-CN" altLang="en-US" sz="2000" dirty="0">
                <a:latin typeface="+mn-ea"/>
                <a:ea typeface="+mn-ea"/>
              </a:rPr>
              <a:t>中的所有非入侵式攻击的缓解技术，文档应包括可以证明每个缓解技术有效性的</a:t>
            </a:r>
            <a:r>
              <a:rPr lang="zh-CN" altLang="en-US" sz="2000" b="1" dirty="0">
                <a:solidFill>
                  <a:srgbClr val="C00000"/>
                </a:solidFill>
                <a:latin typeface="+mn-ea"/>
                <a:ea typeface="+mn-ea"/>
              </a:rPr>
              <a:t>证据</a:t>
            </a:r>
            <a:r>
              <a:rPr lang="zh-CN" altLang="en-US" sz="2000" dirty="0">
                <a:latin typeface="+mn-ea"/>
                <a:ea typeface="+mn-ea"/>
              </a:rPr>
              <a:t>，并提供</a:t>
            </a:r>
            <a:r>
              <a:rPr lang="zh-CN" altLang="en-US" sz="2000" b="1" dirty="0">
                <a:solidFill>
                  <a:srgbClr val="C00000"/>
                </a:solidFill>
                <a:latin typeface="+mn-ea"/>
                <a:ea typeface="+mn-ea"/>
              </a:rPr>
              <a:t>检测方法</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安全四级：除了安全一级、安全二级和安全三级的要求，密码模块应</a:t>
            </a:r>
            <a:r>
              <a:rPr lang="zh-CN" altLang="en-US" sz="2000" b="1" dirty="0">
                <a:solidFill>
                  <a:srgbClr val="C00000"/>
                </a:solidFill>
                <a:latin typeface="+mn-ea"/>
                <a:ea typeface="+mn-ea"/>
              </a:rPr>
              <a:t>接受检测</a:t>
            </a:r>
            <a:r>
              <a:rPr lang="zh-CN" altLang="en-US" sz="2000" dirty="0">
                <a:latin typeface="+mn-ea"/>
                <a:ea typeface="+mn-ea"/>
              </a:rPr>
              <a:t>以满足附录</a:t>
            </a:r>
            <a:r>
              <a:rPr lang="en-US" altLang="zh-CN" sz="2000" dirty="0">
                <a:latin typeface="+mn-ea"/>
                <a:ea typeface="+mn-ea"/>
              </a:rPr>
              <a:t>F</a:t>
            </a:r>
            <a:r>
              <a:rPr lang="zh-CN" altLang="en-US" sz="2000" dirty="0">
                <a:latin typeface="+mn-ea"/>
                <a:ea typeface="+mn-ea"/>
              </a:rPr>
              <a:t>的要求</a:t>
            </a:r>
            <a:endParaRPr lang="en-US" altLang="zh-CN" sz="2000" dirty="0">
              <a:latin typeface="+mn-ea"/>
              <a:ea typeface="+mn-ea"/>
            </a:endParaRPr>
          </a:p>
        </p:txBody>
      </p:sp>
    </p:spTree>
    <p:extLst>
      <p:ext uri="{BB962C8B-B14F-4D97-AF65-F5344CB8AC3E}">
        <p14:creationId xmlns:p14="http://schemas.microsoft.com/office/powerpoint/2010/main" val="383040740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9</a:t>
            </a:r>
            <a:r>
              <a:rPr lang="zh-CN" altLang="en-US" dirty="0"/>
              <a:t>、敏感安全参数管理</a:t>
            </a:r>
          </a:p>
        </p:txBody>
      </p:sp>
      <p:sp>
        <p:nvSpPr>
          <p:cNvPr id="3" name="文本框 2">
            <a:extLst>
              <a:ext uri="{FF2B5EF4-FFF2-40B4-BE49-F238E27FC236}">
                <a16:creationId xmlns:a16="http://schemas.microsoft.com/office/drawing/2014/main" id="{3EE5BE11-9AD4-FEAC-729A-C067E02E36B7}"/>
              </a:ext>
            </a:extLst>
          </p:cNvPr>
          <p:cNvSpPr txBox="1"/>
          <p:nvPr/>
        </p:nvSpPr>
        <p:spPr>
          <a:xfrm>
            <a:off x="581434" y="947864"/>
            <a:ext cx="11029131" cy="5170646"/>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敏感安全参数包括关键安全参数和公开安全参数。敏感安全参数管理的安全要求涵盖了密码模块中敏感安全参数的整个生命周期。敏感安全参数管理包括随机数生成器、敏感安全参数生成、敏感安全参数建立、敏感安全参数输入和输出、敏感安全参数存储以及未受保护的敏感安全参数置零</a:t>
            </a:r>
            <a:endParaRPr lang="en-US" altLang="zh-CN"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关键安全参数：与安全相关的秘密信息，这些信息被泄露或被修改后会危及密码模块的安全性。关键安全参数可以是明文形式的也可以是经过加密的。例如，</a:t>
            </a:r>
            <a:r>
              <a:rPr lang="zh-CN" altLang="en-US" b="1" dirty="0">
                <a:solidFill>
                  <a:srgbClr val="C00000"/>
                </a:solidFill>
                <a:latin typeface="+mn-ea"/>
                <a:ea typeface="+mn-ea"/>
              </a:rPr>
              <a:t>口令的杂凑值、随机数生成器状态信息和密钥生成的中间值</a:t>
            </a:r>
            <a:endParaRPr lang="en-US" altLang="zh-CN"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公开安全参数：与安全性相关的公开信息，一旦被修改，会威胁到密码模块安全。例如，</a:t>
            </a:r>
            <a:r>
              <a:rPr lang="zh-CN" altLang="en-US" b="1" dirty="0">
                <a:solidFill>
                  <a:srgbClr val="C00000"/>
                </a:solidFill>
                <a:latin typeface="+mn-ea"/>
                <a:ea typeface="+mn-ea"/>
              </a:rPr>
              <a:t>公钥、公钥证书、自签名证书、信任锚、与计数器和内部保持的日期和时间相关联的一次性口令</a:t>
            </a:r>
            <a:r>
              <a:rPr lang="zh-CN" altLang="en-US" dirty="0">
                <a:latin typeface="+mn-ea"/>
                <a:ea typeface="+mn-ea"/>
              </a:rPr>
              <a:t>。公开安全参数如果不能被修改或者修改后能够被密码模块发现，此时可以认为该公开安全参数是受保护的</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加密的关键安全参数是指使用核准的安全功能加密的关键安全参数。在本标准范围内，采用</a:t>
            </a:r>
            <a:r>
              <a:rPr lang="zh-CN" altLang="en-US" b="1" dirty="0">
                <a:solidFill>
                  <a:srgbClr val="C00000"/>
                </a:solidFill>
                <a:latin typeface="+mn-ea"/>
                <a:ea typeface="+mn-ea"/>
              </a:rPr>
              <a:t>非核准的安全功能加密</a:t>
            </a:r>
            <a:r>
              <a:rPr lang="zh-CN" altLang="en-US" dirty="0">
                <a:latin typeface="+mn-ea"/>
                <a:ea typeface="+mn-ea"/>
              </a:rPr>
              <a:t>的关键安全参数在本标准中被视为</a:t>
            </a:r>
            <a:r>
              <a:rPr lang="zh-CN" altLang="en-US" b="1" dirty="0">
                <a:solidFill>
                  <a:srgbClr val="C00000"/>
                </a:solidFill>
                <a:latin typeface="+mn-ea"/>
                <a:ea typeface="+mn-ea"/>
              </a:rPr>
              <a:t>未受保护的明文</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关键安全参数应在密码模块内受保护以防止非授权的访问、使用、泄露、修改和替换</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公开安全参数应在密码模块内受保护以防止非授权的修改和替换</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密码模块应将生成的、输入或输出密码模块的敏感安全参数，与该敏感安全参数相应的实体（即人、组、角色、或进程）</a:t>
            </a:r>
            <a:r>
              <a:rPr lang="zh-CN" altLang="en-US" b="1" dirty="0">
                <a:solidFill>
                  <a:srgbClr val="C00000"/>
                </a:solidFill>
                <a:latin typeface="+mn-ea"/>
                <a:ea typeface="+mn-ea"/>
              </a:rPr>
              <a:t>关联起来</a:t>
            </a:r>
            <a:endParaRPr lang="en-US" altLang="zh-CN" b="1" dirty="0">
              <a:solidFill>
                <a:srgbClr val="C00000"/>
              </a:solidFill>
              <a:latin typeface="+mn-ea"/>
              <a:ea typeface="+mn-ea"/>
            </a:endParaRPr>
          </a:p>
        </p:txBody>
      </p:sp>
    </p:spTree>
    <p:extLst>
      <p:ext uri="{BB962C8B-B14F-4D97-AF65-F5344CB8AC3E}">
        <p14:creationId xmlns:p14="http://schemas.microsoft.com/office/powerpoint/2010/main" val="137882830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682593" y="1286273"/>
            <a:ext cx="5919985" cy="4851002"/>
            <a:chOff x="5682593" y="1286273"/>
            <a:chExt cx="5919985" cy="4851002"/>
          </a:xfrm>
        </p:grpSpPr>
        <p:grpSp>
          <p:nvGrpSpPr>
            <p:cNvPr id="23" name="组合 22"/>
            <p:cNvGrpSpPr/>
            <p:nvPr/>
          </p:nvGrpSpPr>
          <p:grpSpPr>
            <a:xfrm>
              <a:off x="8036197" y="5982373"/>
              <a:ext cx="1001207" cy="154902"/>
              <a:chOff x="7957225" y="6063574"/>
              <a:chExt cx="1508992" cy="233464"/>
            </a:xfrm>
          </p:grpSpPr>
          <p:sp>
            <p:nvSpPr>
              <p:cNvPr id="24" name="椭圆 23"/>
              <p:cNvSpPr/>
              <p:nvPr userDrawn="1"/>
            </p:nvSpPr>
            <p:spPr>
              <a:xfrm>
                <a:off x="7957225"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1</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3" name="文本占位符 12"/>
            <p:cNvSpPr txBox="1"/>
            <p:nvPr/>
          </p:nvSpPr>
          <p:spPr>
            <a:xfrm>
              <a:off x="6107193" y="2859854"/>
              <a:ext cx="5070787"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密码模块与密码产品</a:t>
              </a: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10</a:t>
            </a:r>
            <a:r>
              <a:rPr lang="zh-CN" altLang="en-US" dirty="0"/>
              <a:t>、自测试</a:t>
            </a:r>
          </a:p>
        </p:txBody>
      </p:sp>
      <p:sp>
        <p:nvSpPr>
          <p:cNvPr id="3" name="文本框 2">
            <a:extLst>
              <a:ext uri="{FF2B5EF4-FFF2-40B4-BE49-F238E27FC236}">
                <a16:creationId xmlns:a16="http://schemas.microsoft.com/office/drawing/2014/main" id="{7764E1AD-BF15-B12D-B3D5-996CF3E29454}"/>
              </a:ext>
            </a:extLst>
          </p:cNvPr>
          <p:cNvSpPr txBox="1"/>
          <p:nvPr/>
        </p:nvSpPr>
        <p:spPr>
          <a:xfrm>
            <a:off x="581434" y="947864"/>
            <a:ext cx="11029131" cy="510909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1900" dirty="0">
                <a:latin typeface="+mn-ea"/>
                <a:ea typeface="+mn-ea"/>
              </a:rPr>
              <a:t>密码模块的运行前自测试和条件自测试用于确保密码模块没有故障。所有自测试都应被执行，自测试的通过或失败应取决于密码模块自身，无论密码模块运行于核准模式还是非核准模式，都不依赖外部控制、外部提供的输入文本向量、预期的输出结果和操作员的干预</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1900" b="1" dirty="0">
                <a:solidFill>
                  <a:srgbClr val="C00000"/>
                </a:solidFill>
                <a:latin typeface="+mn-ea"/>
                <a:ea typeface="+mn-ea"/>
              </a:rPr>
              <a:t>运行前自测试</a:t>
            </a:r>
            <a:r>
              <a:rPr lang="zh-CN" altLang="en-US" sz="1900" dirty="0">
                <a:latin typeface="+mn-ea"/>
                <a:ea typeface="+mn-ea"/>
              </a:rPr>
              <a:t>应在密码模块提供任何数据输出（通过数据输出接口）之前被执行，并成功通过</a:t>
            </a:r>
            <a:endParaRPr lang="en-US" altLang="zh-CN" sz="19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1900" b="1" dirty="0">
                <a:solidFill>
                  <a:srgbClr val="C00000"/>
                </a:solidFill>
                <a:latin typeface="+mn-ea"/>
                <a:ea typeface="+mn-ea"/>
              </a:rPr>
              <a:t>条件自测试</a:t>
            </a:r>
            <a:r>
              <a:rPr lang="zh-CN" altLang="en-US" sz="1900" dirty="0">
                <a:latin typeface="+mn-ea"/>
                <a:ea typeface="+mn-ea"/>
              </a:rPr>
              <a:t>应在相应的安全功能或过程被调用时执行</a:t>
            </a:r>
            <a:endParaRPr lang="en-US" altLang="zh-CN" sz="19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1900" dirty="0">
                <a:latin typeface="+mn-ea"/>
                <a:ea typeface="+mn-ea"/>
              </a:rPr>
              <a:t>密码模块应对其实现的附录</a:t>
            </a:r>
            <a:r>
              <a:rPr lang="en-US" altLang="zh-CN" sz="1900" dirty="0">
                <a:latin typeface="+mn-ea"/>
                <a:ea typeface="+mn-ea"/>
              </a:rPr>
              <a:t>C</a:t>
            </a:r>
            <a:r>
              <a:rPr lang="zh-CN" altLang="en-US" sz="1900" dirty="0">
                <a:latin typeface="+mn-ea"/>
                <a:ea typeface="+mn-ea"/>
              </a:rPr>
              <a:t>、附录</a:t>
            </a:r>
            <a:r>
              <a:rPr lang="en-US" altLang="zh-CN" sz="1900" dirty="0">
                <a:latin typeface="+mn-ea"/>
                <a:ea typeface="+mn-ea"/>
              </a:rPr>
              <a:t>D</a:t>
            </a:r>
            <a:r>
              <a:rPr lang="zh-CN" altLang="en-US" sz="1900" dirty="0">
                <a:latin typeface="+mn-ea"/>
                <a:ea typeface="+mn-ea"/>
              </a:rPr>
              <a:t>、附录</a:t>
            </a:r>
            <a:r>
              <a:rPr lang="en-US" altLang="zh-CN" sz="1900" dirty="0">
                <a:latin typeface="+mn-ea"/>
                <a:ea typeface="+mn-ea"/>
              </a:rPr>
              <a:t>E</a:t>
            </a:r>
            <a:r>
              <a:rPr lang="zh-CN" altLang="en-US" sz="1900" dirty="0">
                <a:latin typeface="+mn-ea"/>
                <a:ea typeface="+mn-ea"/>
              </a:rPr>
              <a:t>中的</a:t>
            </a:r>
            <a:r>
              <a:rPr lang="zh-CN" altLang="en-US" sz="1900" b="1" dirty="0">
                <a:solidFill>
                  <a:srgbClr val="C00000"/>
                </a:solidFill>
                <a:latin typeface="+mn-ea"/>
                <a:ea typeface="+mn-ea"/>
              </a:rPr>
              <a:t>密码算法</a:t>
            </a:r>
            <a:r>
              <a:rPr lang="zh-CN" altLang="en-US" sz="1900" dirty="0">
                <a:latin typeface="+mn-ea"/>
                <a:ea typeface="+mn-ea"/>
              </a:rPr>
              <a:t>，执行对应的自测试</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1900" dirty="0">
                <a:latin typeface="+mn-ea"/>
                <a:ea typeface="+mn-ea"/>
              </a:rPr>
              <a:t>除了该标准中规定的测试，密码模块也可以执行其他</a:t>
            </a:r>
            <a:r>
              <a:rPr lang="zh-CN" altLang="en-US" sz="1900" b="1" dirty="0">
                <a:solidFill>
                  <a:srgbClr val="C00000"/>
                </a:solidFill>
                <a:latin typeface="+mn-ea"/>
                <a:ea typeface="+mn-ea"/>
              </a:rPr>
              <a:t>运行前或关键功能条件自测试</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1900" dirty="0">
                <a:latin typeface="+mn-ea"/>
                <a:ea typeface="+mn-ea"/>
              </a:rPr>
              <a:t>如果密码模块自测试失败，密码模块应进入错误状态，并且应按照规定输出一个错误指示。在错误状态下，密码模块不应执行任何密码操作，或通过控制、数据输出接口输出控制和数据。密码模块不应使用自测试失败的功能和算法，直至它们重新通过测试。如果密码模块自测试失败时密码模块不输出错误状态，密码模块操作员应能够根据在安全策略（附录</a:t>
            </a:r>
            <a:r>
              <a:rPr lang="en-US" altLang="zh-CN" sz="1900" dirty="0">
                <a:latin typeface="+mn-ea"/>
                <a:ea typeface="+mn-ea"/>
              </a:rPr>
              <a:t>B</a:t>
            </a:r>
            <a:r>
              <a:rPr lang="zh-CN" altLang="en-US" sz="1900" dirty="0">
                <a:latin typeface="+mn-ea"/>
                <a:ea typeface="+mn-ea"/>
              </a:rPr>
              <a:t>）中阐明的过程，判断该密码模块是否已经进入了错误状态</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1900" dirty="0">
                <a:latin typeface="+mn-ea"/>
                <a:ea typeface="+mn-ea"/>
              </a:rPr>
              <a:t>在安全三级和安全四级中，密码模块应</a:t>
            </a:r>
            <a:r>
              <a:rPr lang="zh-CN" altLang="en-US" sz="1900" b="1" dirty="0">
                <a:solidFill>
                  <a:srgbClr val="C00000"/>
                </a:solidFill>
                <a:latin typeface="+mn-ea"/>
                <a:ea typeface="+mn-ea"/>
              </a:rPr>
              <a:t>维护错误日志</a:t>
            </a:r>
            <a:r>
              <a:rPr lang="zh-CN" altLang="en-US" sz="1900" dirty="0">
                <a:latin typeface="+mn-ea"/>
                <a:ea typeface="+mn-ea"/>
              </a:rPr>
              <a:t>，密码模块的授权管理员可以访问该日志。该错误日志应至少提供最近的错误事件（例如，自测试失败）</a:t>
            </a:r>
            <a:endParaRPr lang="en-US" altLang="zh-CN" sz="1900" dirty="0">
              <a:latin typeface="+mn-ea"/>
              <a:ea typeface="+mn-ea"/>
            </a:endParaRPr>
          </a:p>
        </p:txBody>
      </p:sp>
    </p:spTree>
    <p:extLst>
      <p:ext uri="{BB962C8B-B14F-4D97-AF65-F5344CB8AC3E}">
        <p14:creationId xmlns:p14="http://schemas.microsoft.com/office/powerpoint/2010/main" val="100786042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11</a:t>
            </a:r>
            <a:r>
              <a:rPr lang="zh-CN" altLang="en-US" dirty="0"/>
              <a:t>、生命周期保障</a:t>
            </a:r>
          </a:p>
        </p:txBody>
      </p:sp>
      <p:sp>
        <p:nvSpPr>
          <p:cNvPr id="3" name="文本框 2">
            <a:extLst>
              <a:ext uri="{FF2B5EF4-FFF2-40B4-BE49-F238E27FC236}">
                <a16:creationId xmlns:a16="http://schemas.microsoft.com/office/drawing/2014/main" id="{61C17D7A-A778-59C6-6E4B-BBED493FD0F4}"/>
              </a:ext>
            </a:extLst>
          </p:cNvPr>
          <p:cNvSpPr txBox="1"/>
          <p:nvPr/>
        </p:nvSpPr>
        <p:spPr>
          <a:xfrm>
            <a:off x="581434" y="947864"/>
            <a:ext cx="11029131" cy="5170646"/>
          </a:xfrm>
          <a:prstGeom prst="rect">
            <a:avLst/>
          </a:prstGeom>
          <a:noFill/>
        </p:spPr>
        <p:txBody>
          <a:bodyPr wrap="square" rtlCol="0">
            <a:spAutoFit/>
          </a:bodyPr>
          <a:lstStyle/>
          <a:p>
            <a:pPr marL="342900" indent="-342900" algn="just" eaLnBrk="1" hangingPunct="1">
              <a:spcBef>
                <a:spcPts val="600"/>
              </a:spcBef>
              <a:spcAft>
                <a:spcPts val="300"/>
              </a:spcAft>
              <a:buClr>
                <a:schemeClr val="tx2"/>
              </a:buClr>
              <a:buFont typeface="Wingdings" panose="05000000000000000000" pitchFamily="2" charset="2"/>
              <a:buChar char="n"/>
            </a:pPr>
            <a:r>
              <a:rPr lang="zh-CN" altLang="en-US" dirty="0">
                <a:latin typeface="+mn-ea"/>
                <a:ea typeface="+mn-ea"/>
              </a:rPr>
              <a:t>生命周期保障是指密码模块厂商在密码模块的</a:t>
            </a:r>
            <a:r>
              <a:rPr lang="zh-CN" altLang="en-US" b="1" dirty="0">
                <a:solidFill>
                  <a:srgbClr val="C00000"/>
                </a:solidFill>
                <a:latin typeface="+mn-ea"/>
                <a:ea typeface="+mn-ea"/>
              </a:rPr>
              <a:t>设计、开发、操作和生命终止期间</a:t>
            </a:r>
            <a:r>
              <a:rPr lang="zh-CN" altLang="en-US" dirty="0">
                <a:latin typeface="+mn-ea"/>
                <a:ea typeface="+mn-ea"/>
              </a:rPr>
              <a:t>使用最佳方法，以保障密码模块被正确地</a:t>
            </a:r>
            <a:r>
              <a:rPr lang="zh-CN" altLang="en-US" b="1" dirty="0">
                <a:solidFill>
                  <a:srgbClr val="C00000"/>
                </a:solidFill>
                <a:latin typeface="+mn-ea"/>
                <a:ea typeface="+mn-ea"/>
              </a:rPr>
              <a:t>设计、开发、测试、配置、配送、安装和废弃</a:t>
            </a:r>
            <a:r>
              <a:rPr lang="zh-CN" altLang="en-US" dirty="0">
                <a:latin typeface="+mn-ea"/>
                <a:ea typeface="+mn-ea"/>
              </a:rPr>
              <a:t>，并保障密码模块配有适当的操作员管理文档</a:t>
            </a:r>
            <a:endParaRPr lang="en-US" altLang="zh-CN" dirty="0">
              <a:latin typeface="+mn-ea"/>
              <a:ea typeface="+mn-ea"/>
            </a:endParaRPr>
          </a:p>
          <a:p>
            <a:pPr marL="800100" lvl="1" indent="-342900" algn="just" eaLnBrk="1" hangingPunct="1">
              <a:spcBef>
                <a:spcPts val="600"/>
              </a:spcBef>
              <a:spcAft>
                <a:spcPts val="300"/>
              </a:spcAft>
              <a:buClr>
                <a:schemeClr val="tx2"/>
              </a:buClr>
              <a:buFont typeface="Wingdings" panose="05000000000000000000" pitchFamily="2" charset="2"/>
              <a:buChar char="n"/>
            </a:pPr>
            <a:r>
              <a:rPr lang="zh-CN" altLang="en-US" dirty="0">
                <a:latin typeface="+mn-ea"/>
                <a:ea typeface="+mn-ea"/>
              </a:rPr>
              <a:t>配置管理：阐述了密码模块厂商所实现的配置管理系统的安全要求</a:t>
            </a:r>
            <a:endParaRPr lang="en-US" altLang="zh-CN" dirty="0">
              <a:latin typeface="+mn-ea"/>
              <a:ea typeface="+mn-ea"/>
            </a:endParaRPr>
          </a:p>
          <a:p>
            <a:pPr marL="800100" lvl="1" indent="-342900" algn="just" eaLnBrk="1" hangingPunct="1">
              <a:spcBef>
                <a:spcPts val="600"/>
              </a:spcBef>
              <a:spcAft>
                <a:spcPts val="300"/>
              </a:spcAft>
              <a:buClr>
                <a:schemeClr val="tx2"/>
              </a:buClr>
              <a:buFont typeface="Wingdings" panose="05000000000000000000" pitchFamily="2" charset="2"/>
              <a:buChar char="n"/>
            </a:pPr>
            <a:r>
              <a:rPr lang="zh-CN" altLang="en-US" dirty="0">
                <a:latin typeface="+mn-ea"/>
                <a:ea typeface="+mn-ea"/>
              </a:rPr>
              <a:t>设计：密码模块应设计成允许测试所提供的所有安全相关服务</a:t>
            </a:r>
            <a:endParaRPr lang="en-US" altLang="zh-CN" dirty="0">
              <a:latin typeface="+mn-ea"/>
              <a:ea typeface="+mn-ea"/>
            </a:endParaRPr>
          </a:p>
          <a:p>
            <a:pPr marL="800100" lvl="1" indent="-342900" algn="just" eaLnBrk="1" hangingPunct="1">
              <a:spcBef>
                <a:spcPts val="600"/>
              </a:spcBef>
              <a:spcAft>
                <a:spcPts val="300"/>
              </a:spcAft>
              <a:buClr>
                <a:schemeClr val="tx2"/>
              </a:buClr>
              <a:buFont typeface="Wingdings" panose="05000000000000000000" pitchFamily="2" charset="2"/>
              <a:buChar char="n"/>
            </a:pPr>
            <a:r>
              <a:rPr lang="zh-CN" altLang="en-US" dirty="0">
                <a:latin typeface="+mn-ea"/>
                <a:ea typeface="+mn-ea"/>
              </a:rPr>
              <a:t>有限状态模型：密码模块的运行应使用</a:t>
            </a:r>
            <a:r>
              <a:rPr lang="en-US" altLang="zh-CN" dirty="0">
                <a:latin typeface="+mn-ea"/>
                <a:ea typeface="+mn-ea"/>
              </a:rPr>
              <a:t>FSM</a:t>
            </a:r>
            <a:r>
              <a:rPr lang="zh-CN" altLang="en-US" dirty="0">
                <a:latin typeface="+mn-ea"/>
                <a:ea typeface="+mn-ea"/>
              </a:rPr>
              <a:t>（或同等模型）来说明</a:t>
            </a:r>
            <a:endParaRPr lang="en-US" altLang="zh-CN" dirty="0">
              <a:latin typeface="+mn-ea"/>
              <a:ea typeface="+mn-ea"/>
            </a:endParaRPr>
          </a:p>
          <a:p>
            <a:pPr marL="800100" lvl="1" indent="-342900" algn="just" eaLnBrk="1" hangingPunct="1">
              <a:spcBef>
                <a:spcPts val="600"/>
              </a:spcBef>
              <a:spcAft>
                <a:spcPts val="300"/>
              </a:spcAft>
              <a:buClr>
                <a:schemeClr val="tx2"/>
              </a:buClr>
              <a:buFont typeface="Wingdings" panose="05000000000000000000" pitchFamily="2" charset="2"/>
              <a:buChar char="n"/>
            </a:pPr>
            <a:r>
              <a:rPr lang="zh-CN" altLang="en-US" dirty="0">
                <a:latin typeface="+mn-ea"/>
                <a:ea typeface="+mn-ea"/>
              </a:rPr>
              <a:t>开发：密码模块应具有严格合规的开发过程，以确保：</a:t>
            </a:r>
            <a:r>
              <a:rPr lang="zh-CN" altLang="en-US" b="1" dirty="0">
                <a:solidFill>
                  <a:srgbClr val="C00000"/>
                </a:solidFill>
                <a:latin typeface="+mn-ea"/>
                <a:ea typeface="+mn-ea"/>
              </a:rPr>
              <a:t>密码模块的实现与密码模块功能定义和安全策略相一致；密码模块是可维护的；经确认的密码模块是可再生产的</a:t>
            </a:r>
            <a:endParaRPr lang="en-US" altLang="zh-CN" b="1" dirty="0">
              <a:solidFill>
                <a:srgbClr val="C00000"/>
              </a:solidFill>
              <a:latin typeface="+mn-ea"/>
              <a:ea typeface="+mn-ea"/>
            </a:endParaRPr>
          </a:p>
          <a:p>
            <a:pPr marL="800100" lvl="1" indent="-342900" algn="just" eaLnBrk="1" hangingPunct="1">
              <a:spcBef>
                <a:spcPts val="600"/>
              </a:spcBef>
              <a:spcAft>
                <a:spcPts val="300"/>
              </a:spcAft>
              <a:buClr>
                <a:schemeClr val="tx2"/>
              </a:buClr>
              <a:buFont typeface="Wingdings" panose="05000000000000000000" pitchFamily="2" charset="2"/>
              <a:buChar char="n"/>
            </a:pPr>
            <a:r>
              <a:rPr lang="zh-CN" altLang="en-US" dirty="0">
                <a:latin typeface="+mn-ea"/>
                <a:ea typeface="+mn-ea"/>
              </a:rPr>
              <a:t>厂商测试：本条对密码模块的厂商测试提出了要求，其中包括对密码模块中实现的安全功能的测试，从而确保了密码模块的</a:t>
            </a:r>
            <a:r>
              <a:rPr lang="zh-CN" altLang="en-US" b="1" dirty="0">
                <a:solidFill>
                  <a:srgbClr val="C00000"/>
                </a:solidFill>
                <a:latin typeface="+mn-ea"/>
                <a:ea typeface="+mn-ea"/>
              </a:rPr>
              <a:t>实际行为与密码模块安全策略以及功能规格相一致</a:t>
            </a:r>
            <a:endParaRPr lang="en-US" altLang="zh-CN" b="1" dirty="0">
              <a:solidFill>
                <a:srgbClr val="C00000"/>
              </a:solidFill>
              <a:latin typeface="+mn-ea"/>
              <a:ea typeface="+mn-ea"/>
            </a:endParaRPr>
          </a:p>
          <a:p>
            <a:pPr marL="800100" lvl="1" indent="-342900" algn="just" eaLnBrk="1" hangingPunct="1">
              <a:spcBef>
                <a:spcPts val="600"/>
              </a:spcBef>
              <a:spcAft>
                <a:spcPts val="300"/>
              </a:spcAft>
              <a:buClr>
                <a:schemeClr val="tx2"/>
              </a:buClr>
              <a:buFont typeface="Wingdings" panose="05000000000000000000" pitchFamily="2" charset="2"/>
              <a:buChar char="n"/>
            </a:pPr>
            <a:r>
              <a:rPr lang="zh-CN" altLang="en-US" dirty="0">
                <a:latin typeface="+mn-ea"/>
                <a:ea typeface="+mn-ea"/>
              </a:rPr>
              <a:t>配送和操作：本条对密码模块的安全配送、安装以及启动提出了要求，确保将密码模块安全地配送给已授权的操作员，并以正确和安全的方式安装以及初始化</a:t>
            </a:r>
            <a:endParaRPr lang="en-US" altLang="zh-CN" dirty="0">
              <a:latin typeface="+mn-ea"/>
              <a:ea typeface="+mn-ea"/>
            </a:endParaRPr>
          </a:p>
          <a:p>
            <a:pPr marL="800100" lvl="1" indent="-342900" algn="just" eaLnBrk="1" hangingPunct="1">
              <a:spcBef>
                <a:spcPts val="600"/>
              </a:spcBef>
              <a:spcAft>
                <a:spcPts val="300"/>
              </a:spcAft>
              <a:buClr>
                <a:schemeClr val="tx2"/>
              </a:buClr>
              <a:buFont typeface="Wingdings" panose="05000000000000000000" pitchFamily="2" charset="2"/>
              <a:buChar char="n"/>
            </a:pPr>
            <a:r>
              <a:rPr lang="zh-CN" altLang="en-US" dirty="0">
                <a:latin typeface="+mn-ea"/>
                <a:ea typeface="+mn-ea"/>
              </a:rPr>
              <a:t>生命终止：本条规定了当操作员不再使用密码模块时的安全要求</a:t>
            </a:r>
            <a:endParaRPr lang="en-US" altLang="zh-CN" dirty="0">
              <a:latin typeface="+mn-ea"/>
              <a:ea typeface="+mn-ea"/>
            </a:endParaRPr>
          </a:p>
          <a:p>
            <a:pPr marL="800100" lvl="1" indent="-342900" algn="just" eaLnBrk="1" hangingPunct="1">
              <a:spcBef>
                <a:spcPts val="600"/>
              </a:spcBef>
              <a:spcAft>
                <a:spcPts val="300"/>
              </a:spcAft>
              <a:buClr>
                <a:schemeClr val="tx2"/>
              </a:buClr>
              <a:buFont typeface="Wingdings" panose="05000000000000000000" pitchFamily="2" charset="2"/>
              <a:buChar char="n"/>
            </a:pPr>
            <a:r>
              <a:rPr lang="zh-CN" altLang="en-US" dirty="0">
                <a:latin typeface="+mn-ea"/>
                <a:ea typeface="+mn-ea"/>
              </a:rPr>
              <a:t>指南文档：本条中的要求旨在确保所有使用密码模块的实体能够得到详细的指导和步骤，从而能够以安全的方式管理与使用密码模块</a:t>
            </a:r>
            <a:endParaRPr lang="en-US" altLang="zh-CN" dirty="0">
              <a:latin typeface="+mn-ea"/>
              <a:ea typeface="+mn-ea"/>
            </a:endParaRPr>
          </a:p>
        </p:txBody>
      </p:sp>
    </p:spTree>
    <p:extLst>
      <p:ext uri="{BB962C8B-B14F-4D97-AF65-F5344CB8AC3E}">
        <p14:creationId xmlns:p14="http://schemas.microsoft.com/office/powerpoint/2010/main" val="99984555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3FF-DED0-19E1-BE5B-9CE3091A7B6E}"/>
              </a:ext>
            </a:extLst>
          </p:cNvPr>
          <p:cNvSpPr>
            <a:spLocks noGrp="1"/>
          </p:cNvSpPr>
          <p:nvPr>
            <p:ph type="title"/>
          </p:nvPr>
        </p:nvSpPr>
        <p:spPr/>
        <p:txBody>
          <a:bodyPr/>
          <a:lstStyle/>
          <a:p>
            <a:r>
              <a:rPr lang="en-US" altLang="zh-CN" dirty="0"/>
              <a:t>12</a:t>
            </a:r>
            <a:r>
              <a:rPr lang="zh-CN" altLang="en-US" dirty="0"/>
              <a:t>、对其它攻击的缓解</a:t>
            </a:r>
          </a:p>
        </p:txBody>
      </p:sp>
      <p:sp>
        <p:nvSpPr>
          <p:cNvPr id="3" name="文本框 2">
            <a:extLst>
              <a:ext uri="{FF2B5EF4-FFF2-40B4-BE49-F238E27FC236}">
                <a16:creationId xmlns:a16="http://schemas.microsoft.com/office/drawing/2014/main" id="{A49B6432-D499-1CAA-F9C9-6BBF6B0C2768}"/>
              </a:ext>
            </a:extLst>
          </p:cNvPr>
          <p:cNvSpPr txBox="1"/>
          <p:nvPr/>
        </p:nvSpPr>
        <p:spPr>
          <a:xfrm>
            <a:off x="581434" y="947864"/>
            <a:ext cx="11029131" cy="470898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密码模块可能还容易受到一些在本标准内其他条款</a:t>
            </a:r>
            <a:r>
              <a:rPr lang="zh-CN" altLang="en-US" sz="2000" b="1" dirty="0">
                <a:solidFill>
                  <a:srgbClr val="C00000"/>
                </a:solidFill>
                <a:latin typeface="+mn-ea"/>
                <a:ea typeface="+mn-ea"/>
              </a:rPr>
              <a:t>未定义的攻击</a:t>
            </a:r>
            <a:r>
              <a:rPr lang="zh-CN" altLang="en-US" sz="2000" dirty="0">
                <a:latin typeface="+mn-ea"/>
                <a:ea typeface="+mn-ea"/>
              </a:rPr>
              <a:t>，密码模块对攻击的敏感性取决于密码模块的类型、实现以及实现环境</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恶意环境（例如，</a:t>
            </a:r>
            <a:r>
              <a:rPr lang="zh-CN" altLang="en-US" sz="2000" b="1" dirty="0">
                <a:solidFill>
                  <a:srgbClr val="C00000"/>
                </a:solidFill>
                <a:latin typeface="+mn-ea"/>
                <a:ea typeface="+mn-ea"/>
              </a:rPr>
              <a:t>攻击者可以是密码模块的授权操作员</a:t>
            </a:r>
            <a:r>
              <a:rPr lang="zh-CN" altLang="en-US" sz="2000" dirty="0">
                <a:latin typeface="+mn-ea"/>
                <a:ea typeface="+mn-ea"/>
              </a:rPr>
              <a:t>）中的密码模块可特别关注这些攻击。这些攻击通常依赖从密码模块物理外部获得的一些信息进行分析，以确定关于密码模块中关键安全参数的某些信息</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安全一级、安全二级和安全三级：如果将密码模块设计为可缓解一种或多种在本标准中未定义的特定攻击，那么密码模块的相关文档应</a:t>
            </a:r>
            <a:r>
              <a:rPr lang="zh-CN" altLang="en-US" sz="2000" b="1" dirty="0">
                <a:solidFill>
                  <a:srgbClr val="C00000"/>
                </a:solidFill>
                <a:latin typeface="+mn-ea"/>
                <a:ea typeface="+mn-ea"/>
              </a:rPr>
              <a:t>列举出密码模块能够缓解的攻击</a:t>
            </a:r>
            <a:r>
              <a:rPr lang="zh-CN" altLang="en-US" sz="2000" dirty="0">
                <a:latin typeface="+mn-ea"/>
                <a:ea typeface="+mn-ea"/>
              </a:rPr>
              <a:t>。当制定出要求以及相关检测后</a:t>
            </a:r>
            <a:r>
              <a:rPr lang="zh-CN" altLang="en-US" sz="2000" b="1" dirty="0">
                <a:solidFill>
                  <a:srgbClr val="0070C0"/>
                </a:solidFill>
                <a:latin typeface="+mn-ea"/>
                <a:ea typeface="+mn-ea"/>
              </a:rPr>
              <a:t>（如果制定了）</a:t>
            </a:r>
            <a:r>
              <a:rPr lang="zh-CN" altLang="en-US" sz="2000" dirty="0">
                <a:latin typeface="+mn-ea"/>
                <a:ea typeface="+mn-ea"/>
              </a:rPr>
              <a:t>，将对用于缓解攻击的安全机制进行验证，检测其是否存在且是否起作用。</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安全四级：除了安全一级、安全二级和安全三级的安全要求，安全四级的密码模块还应满足下列安全要求：</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如果声明了能够缓解本标准未定义的特定攻击，则文档应</a:t>
            </a:r>
            <a:r>
              <a:rPr lang="zh-CN" altLang="en-US" sz="2000" b="1" dirty="0">
                <a:solidFill>
                  <a:srgbClr val="C00000"/>
                </a:solidFill>
                <a:latin typeface="+mn-ea"/>
                <a:ea typeface="+mn-ea"/>
              </a:rPr>
              <a:t>详细说明</a:t>
            </a:r>
            <a:r>
              <a:rPr lang="zh-CN" altLang="en-US" sz="2000" dirty="0">
                <a:latin typeface="+mn-ea"/>
                <a:ea typeface="+mn-ea"/>
              </a:rPr>
              <a:t>缓解攻击的方法以及检测该缓解技术有效性的方法</a:t>
            </a:r>
            <a:endParaRPr lang="en-US" altLang="zh-CN" sz="2000" dirty="0">
              <a:latin typeface="+mn-ea"/>
              <a:ea typeface="+mn-ea"/>
            </a:endParaRPr>
          </a:p>
        </p:txBody>
      </p:sp>
    </p:spTree>
    <p:extLst>
      <p:ext uri="{BB962C8B-B14F-4D97-AF65-F5344CB8AC3E}">
        <p14:creationId xmlns:p14="http://schemas.microsoft.com/office/powerpoint/2010/main" val="44974536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E3958-7BAF-53DE-FC70-9540514F1BB4}"/>
              </a:ext>
            </a:extLst>
          </p:cNvPr>
          <p:cNvSpPr>
            <a:spLocks noGrp="1"/>
          </p:cNvSpPr>
          <p:nvPr>
            <p:ph type="title"/>
          </p:nvPr>
        </p:nvSpPr>
        <p:spPr/>
        <p:txBody>
          <a:bodyPr/>
          <a:lstStyle/>
          <a:p>
            <a:r>
              <a:rPr lang="zh-CN" altLang="en-US" dirty="0"/>
              <a:t>安全一级</a:t>
            </a:r>
          </a:p>
        </p:txBody>
      </p:sp>
      <p:sp>
        <p:nvSpPr>
          <p:cNvPr id="3" name="文本框 2">
            <a:extLst>
              <a:ext uri="{FF2B5EF4-FFF2-40B4-BE49-F238E27FC236}">
                <a16:creationId xmlns:a16="http://schemas.microsoft.com/office/drawing/2014/main" id="{F1A8648B-D8BE-DB21-57DA-D1B2E7E0B9DB}"/>
              </a:ext>
            </a:extLst>
          </p:cNvPr>
          <p:cNvSpPr txBox="1"/>
          <p:nvPr/>
        </p:nvSpPr>
        <p:spPr>
          <a:xfrm>
            <a:off x="581434" y="1006856"/>
            <a:ext cx="11029131" cy="501675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提供了最低等级的安全要求，阐明了密码模块的基本安全要求，例如，密码模块应</a:t>
            </a:r>
            <a:r>
              <a:rPr lang="zh-CN" altLang="en-US" sz="2000" b="1" dirty="0">
                <a:solidFill>
                  <a:srgbClr val="C00000"/>
                </a:solidFill>
                <a:latin typeface="+mn-ea"/>
                <a:ea typeface="+mn-ea"/>
              </a:rPr>
              <a:t>使用至少一个核准的安全功能或核准的敏感安全参数建立方法</a:t>
            </a:r>
            <a:endParaRPr lang="en-US" altLang="zh-CN" sz="2000" b="1" dirty="0">
              <a:solidFill>
                <a:srgbClr val="C0000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核准的安全功能：</a:t>
            </a:r>
            <a:r>
              <a:rPr lang="en-US" altLang="zh-CN" sz="2000" dirty="0">
                <a:latin typeface="+mn-ea"/>
                <a:ea typeface="+mn-ea"/>
              </a:rPr>
              <a:t>SM4</a:t>
            </a:r>
            <a:r>
              <a:rPr lang="zh-CN" altLang="en-US" sz="2000" dirty="0">
                <a:latin typeface="+mn-ea"/>
                <a:ea typeface="+mn-ea"/>
              </a:rPr>
              <a:t>、分组密码工作模式、</a:t>
            </a:r>
            <a:r>
              <a:rPr lang="en-US" altLang="zh-CN" sz="2000" dirty="0">
                <a:latin typeface="+mn-ea"/>
                <a:ea typeface="+mn-ea"/>
              </a:rPr>
              <a:t>ZUC</a:t>
            </a:r>
            <a:r>
              <a:rPr lang="zh-CN" altLang="en-US" sz="2000" dirty="0">
                <a:latin typeface="+mn-ea"/>
                <a:ea typeface="+mn-ea"/>
              </a:rPr>
              <a:t>、</a:t>
            </a:r>
            <a:r>
              <a:rPr lang="en-US" altLang="zh-CN" sz="2000" dirty="0">
                <a:latin typeface="+mn-ea"/>
                <a:ea typeface="+mn-ea"/>
              </a:rPr>
              <a:t>SM2</a:t>
            </a:r>
            <a:r>
              <a:rPr lang="zh-CN" altLang="en-US" sz="2000" dirty="0">
                <a:latin typeface="+mn-ea"/>
                <a:ea typeface="+mn-ea"/>
              </a:rPr>
              <a:t>、</a:t>
            </a:r>
            <a:r>
              <a:rPr lang="en-US" altLang="zh-CN" sz="2000" dirty="0">
                <a:latin typeface="+mn-ea"/>
                <a:ea typeface="+mn-ea"/>
              </a:rPr>
              <a:t>SM9</a:t>
            </a:r>
            <a:r>
              <a:rPr lang="zh-CN" altLang="en-US" sz="2000" dirty="0">
                <a:latin typeface="+mn-ea"/>
                <a:ea typeface="+mn-ea"/>
              </a:rPr>
              <a:t>、消息鉴别码、</a:t>
            </a:r>
            <a:r>
              <a:rPr lang="en-US" altLang="zh-CN" sz="2000" dirty="0">
                <a:latin typeface="+mn-ea"/>
                <a:ea typeface="+mn-ea"/>
              </a:rPr>
              <a:t>SM3</a:t>
            </a:r>
            <a:r>
              <a:rPr lang="zh-CN" altLang="en-US" sz="2000" dirty="0">
                <a:latin typeface="+mn-ea"/>
                <a:ea typeface="+mn-ea"/>
              </a:rPr>
              <a:t>、实体鉴别、密钥管理、随机数生成</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核准的敏感安全参数建立方法：</a:t>
            </a:r>
            <a:r>
              <a:rPr lang="en-US" altLang="zh-CN" sz="2000" dirty="0">
                <a:latin typeface="+mn-ea"/>
                <a:ea typeface="+mn-ea"/>
              </a:rPr>
              <a:t>SM2</a:t>
            </a:r>
            <a:r>
              <a:rPr lang="zh-CN" altLang="en-US" sz="2000" dirty="0">
                <a:latin typeface="+mn-ea"/>
                <a:ea typeface="+mn-ea"/>
              </a:rPr>
              <a:t>密钥交换协议、</a:t>
            </a:r>
            <a:r>
              <a:rPr lang="en-US" altLang="zh-CN" sz="2000" dirty="0">
                <a:latin typeface="+mn-ea"/>
                <a:ea typeface="+mn-ea"/>
              </a:rPr>
              <a:t>SM9</a:t>
            </a:r>
            <a:r>
              <a:rPr lang="zh-CN" altLang="en-US" sz="2000" dirty="0">
                <a:latin typeface="+mn-ea"/>
                <a:ea typeface="+mn-ea"/>
              </a:rPr>
              <a:t>密钥交换协议</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软件或固件密码模块可以运行在不可修改的、受限的或可修改的运行环境中；硬件密码模块除了需要</a:t>
            </a:r>
            <a:r>
              <a:rPr lang="zh-CN" altLang="en-US" sz="2000" b="1" dirty="0">
                <a:solidFill>
                  <a:srgbClr val="C00000"/>
                </a:solidFill>
                <a:latin typeface="+mn-ea"/>
                <a:ea typeface="+mn-ea"/>
              </a:rPr>
              <a:t>达到产品级部件</a:t>
            </a:r>
            <a:r>
              <a:rPr lang="zh-CN" altLang="en-US" sz="2000" dirty="0">
                <a:latin typeface="+mn-ea"/>
                <a:ea typeface="+mn-ea"/>
              </a:rPr>
              <a:t>的基本要求之外，没有其他特殊的物理安全机制要求</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密码模块实现的针对非入侵式攻击或其他攻击的缓解方法需要有</a:t>
            </a:r>
            <a:r>
              <a:rPr lang="zh-CN" altLang="en-US" sz="2000" b="1" dirty="0">
                <a:solidFill>
                  <a:srgbClr val="C00000"/>
                </a:solidFill>
                <a:latin typeface="+mn-ea"/>
                <a:ea typeface="+mn-ea"/>
              </a:rPr>
              <a:t>文档记录</a:t>
            </a:r>
            <a:endParaRPr lang="en-US" altLang="zh-CN" sz="2000"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安全一级密码模块的</a:t>
            </a:r>
            <a:r>
              <a:rPr lang="zh-CN" altLang="en-US" sz="2000" b="1" dirty="0">
                <a:solidFill>
                  <a:srgbClr val="C00000"/>
                </a:solidFill>
                <a:latin typeface="+mn-ea"/>
                <a:ea typeface="+mn-ea"/>
              </a:rPr>
              <a:t>例子</a:t>
            </a:r>
            <a:r>
              <a:rPr lang="zh-CN" altLang="en-US" sz="2000" dirty="0">
                <a:latin typeface="+mn-ea"/>
                <a:ea typeface="+mn-ea"/>
              </a:rPr>
              <a:t>有：个人计算机中的硬件加密板卡、运行在手持设备或通用计算机上的密码工具包</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当密码模块</a:t>
            </a:r>
            <a:r>
              <a:rPr lang="zh-CN" altLang="en-US" sz="2000" b="1" dirty="0">
                <a:solidFill>
                  <a:srgbClr val="C00000"/>
                </a:solidFill>
                <a:latin typeface="+mn-ea"/>
                <a:ea typeface="+mn-ea"/>
              </a:rPr>
              <a:t>外部的应用系统</a:t>
            </a:r>
            <a:r>
              <a:rPr lang="zh-CN" altLang="en-US" sz="2000" dirty="0">
                <a:latin typeface="+mn-ea"/>
                <a:ea typeface="+mn-ea"/>
              </a:rPr>
              <a:t>已经配置了物理安全、网络安全以及管理过程等控制措施时，安全一级的密码模块就非常适用，这使得密码模块的使用者可以选择多种密码解决方案来满足安全需求</a:t>
            </a:r>
            <a:endParaRPr lang="en-US" altLang="zh-CN" sz="2000" dirty="0">
              <a:latin typeface="+mn-ea"/>
              <a:ea typeface="+mn-ea"/>
            </a:endParaRPr>
          </a:p>
        </p:txBody>
      </p:sp>
    </p:spTree>
    <p:extLst>
      <p:ext uri="{BB962C8B-B14F-4D97-AF65-F5344CB8AC3E}">
        <p14:creationId xmlns:p14="http://schemas.microsoft.com/office/powerpoint/2010/main" val="390917713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DB25A-ED35-7F5D-0F32-F2ECDAB74E66}"/>
              </a:ext>
            </a:extLst>
          </p:cNvPr>
          <p:cNvSpPr>
            <a:spLocks noGrp="1"/>
          </p:cNvSpPr>
          <p:nvPr>
            <p:ph type="title"/>
          </p:nvPr>
        </p:nvSpPr>
        <p:spPr/>
        <p:txBody>
          <a:bodyPr/>
          <a:lstStyle/>
          <a:p>
            <a:r>
              <a:rPr lang="zh-CN" altLang="en-US" dirty="0"/>
              <a:t>安全二级</a:t>
            </a:r>
          </a:p>
        </p:txBody>
      </p:sp>
      <p:sp>
        <p:nvSpPr>
          <p:cNvPr id="3" name="文本框 2">
            <a:extLst>
              <a:ext uri="{FF2B5EF4-FFF2-40B4-BE49-F238E27FC236}">
                <a16:creationId xmlns:a16="http://schemas.microsoft.com/office/drawing/2014/main" id="{963FB1C4-0A96-769E-50C1-92FE906776A5}"/>
              </a:ext>
            </a:extLst>
          </p:cNvPr>
          <p:cNvSpPr txBox="1"/>
          <p:nvPr/>
        </p:nvSpPr>
        <p:spPr>
          <a:xfrm>
            <a:off x="581434" y="1006856"/>
            <a:ext cx="11029131" cy="3323987"/>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在安全一级的基础上，</a:t>
            </a:r>
            <a:r>
              <a:rPr lang="zh-CN" altLang="en-US" sz="2000" b="1" dirty="0">
                <a:solidFill>
                  <a:srgbClr val="C00000"/>
                </a:solidFill>
                <a:latin typeface="+mn-ea"/>
                <a:ea typeface="+mn-ea"/>
              </a:rPr>
              <a:t>增加了拆卸证据的要求</a:t>
            </a:r>
            <a:r>
              <a:rPr lang="zh-CN" altLang="en-US" sz="2000" dirty="0">
                <a:latin typeface="+mn-ea"/>
                <a:ea typeface="+mn-ea"/>
              </a:rPr>
              <a:t>，例如使用</a:t>
            </a:r>
            <a:r>
              <a:rPr lang="zh-CN" altLang="en-US" sz="2000" b="1" dirty="0">
                <a:solidFill>
                  <a:srgbClr val="C00000"/>
                </a:solidFill>
                <a:latin typeface="+mn-ea"/>
                <a:ea typeface="+mn-ea"/>
              </a:rPr>
              <a:t>拆卸存迹的涂层或封条</a:t>
            </a:r>
            <a:r>
              <a:rPr lang="zh-CN" altLang="en-US" sz="2000" dirty="0">
                <a:latin typeface="+mn-ea"/>
                <a:ea typeface="+mn-ea"/>
              </a:rPr>
              <a:t>，或者在封盖或门上加</a:t>
            </a:r>
            <a:r>
              <a:rPr lang="zh-CN" altLang="en-US" sz="2000" b="1" dirty="0">
                <a:solidFill>
                  <a:srgbClr val="C00000"/>
                </a:solidFill>
                <a:latin typeface="+mn-ea"/>
                <a:ea typeface="+mn-ea"/>
              </a:rPr>
              <a:t>防撬锁</a:t>
            </a:r>
            <a:r>
              <a:rPr lang="zh-CN" altLang="en-US" sz="2000" dirty="0">
                <a:latin typeface="+mn-ea"/>
                <a:ea typeface="+mn-ea"/>
              </a:rPr>
              <a:t>等手段以提供拆卸证据</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拆卸存迹的封条或防撬锁应</a:t>
            </a:r>
            <a:r>
              <a:rPr lang="zh-CN" altLang="en-US" sz="2000" b="1" dirty="0">
                <a:solidFill>
                  <a:srgbClr val="C00000"/>
                </a:solidFill>
                <a:latin typeface="+mn-ea"/>
                <a:ea typeface="+mn-ea"/>
              </a:rPr>
              <a:t>安装在封盖或门上</a:t>
            </a:r>
            <a:r>
              <a:rPr lang="zh-CN" altLang="en-US" sz="2000" dirty="0">
                <a:latin typeface="+mn-ea"/>
                <a:ea typeface="+mn-ea"/>
              </a:rPr>
              <a:t>，以防止非授权的物理访问。当物理访问密码模块内的安全参数时，密码模块上拆卸存迹的涂层或封条就</a:t>
            </a:r>
            <a:r>
              <a:rPr lang="zh-CN" altLang="en-US" sz="2000" b="1" dirty="0">
                <a:solidFill>
                  <a:srgbClr val="C00000"/>
                </a:solidFill>
                <a:latin typeface="+mn-ea"/>
                <a:ea typeface="+mn-ea"/>
              </a:rPr>
              <a:t>应破碎</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安全二级要求</a:t>
            </a:r>
            <a:r>
              <a:rPr lang="zh-CN" altLang="en-US" sz="2000" b="1" dirty="0">
                <a:solidFill>
                  <a:srgbClr val="C00000"/>
                </a:solidFill>
                <a:latin typeface="+mn-ea"/>
                <a:ea typeface="+mn-ea"/>
              </a:rPr>
              <a:t>基于角色的鉴别</a:t>
            </a:r>
            <a:r>
              <a:rPr lang="zh-CN" altLang="en-US" sz="2000" dirty="0">
                <a:latin typeface="+mn-ea"/>
                <a:ea typeface="+mn-ea"/>
              </a:rPr>
              <a:t>。密码模块需要鉴别并验证操作员的角色，以确定其是否有权执行对应的服务</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安全二级的</a:t>
            </a:r>
            <a:r>
              <a:rPr lang="zh-CN" altLang="en-US" sz="2000" b="1" dirty="0">
                <a:solidFill>
                  <a:srgbClr val="C00000"/>
                </a:solidFill>
                <a:latin typeface="+mn-ea"/>
                <a:ea typeface="+mn-ea"/>
              </a:rPr>
              <a:t>软件密码模块</a:t>
            </a:r>
            <a:r>
              <a:rPr lang="zh-CN" altLang="en-US" sz="2000" dirty="0">
                <a:latin typeface="+mn-ea"/>
                <a:ea typeface="+mn-ea"/>
              </a:rPr>
              <a:t>可以运行在可修改的环境中，该环境应实现基于角色的访问控制或自主访问控制，但自主访问控制应能定义新的组，通过访问控制列表</a:t>
            </a:r>
            <a:r>
              <a:rPr lang="en-US" altLang="zh-CN" sz="2000" dirty="0">
                <a:latin typeface="+mn-ea"/>
                <a:ea typeface="+mn-ea"/>
              </a:rPr>
              <a:t>(ACL)</a:t>
            </a:r>
            <a:r>
              <a:rPr lang="zh-CN" altLang="en-US" sz="2000" dirty="0">
                <a:latin typeface="+mn-ea"/>
                <a:ea typeface="+mn-ea"/>
              </a:rPr>
              <a:t>分配权限，以及将一个用户分配给多个组。访问控制措施应防止非授权地执行、修改以及读取实现密码功能的软件</a:t>
            </a:r>
            <a:endParaRPr lang="en-US" altLang="zh-CN" sz="2000" dirty="0">
              <a:latin typeface="+mn-ea"/>
              <a:ea typeface="+mn-ea"/>
            </a:endParaRPr>
          </a:p>
        </p:txBody>
      </p:sp>
    </p:spTree>
    <p:extLst>
      <p:ext uri="{BB962C8B-B14F-4D97-AF65-F5344CB8AC3E}">
        <p14:creationId xmlns:p14="http://schemas.microsoft.com/office/powerpoint/2010/main" val="108484173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DB25A-ED35-7F5D-0F32-F2ECDAB74E66}"/>
              </a:ext>
            </a:extLst>
          </p:cNvPr>
          <p:cNvSpPr>
            <a:spLocks noGrp="1"/>
          </p:cNvSpPr>
          <p:nvPr>
            <p:ph type="title"/>
          </p:nvPr>
        </p:nvSpPr>
        <p:spPr/>
        <p:txBody>
          <a:bodyPr/>
          <a:lstStyle/>
          <a:p>
            <a:r>
              <a:rPr lang="zh-CN" altLang="en-US" dirty="0"/>
              <a:t>安全三级</a:t>
            </a:r>
          </a:p>
        </p:txBody>
      </p:sp>
      <p:sp>
        <p:nvSpPr>
          <p:cNvPr id="3" name="文本框 2">
            <a:extLst>
              <a:ext uri="{FF2B5EF4-FFF2-40B4-BE49-F238E27FC236}">
                <a16:creationId xmlns:a16="http://schemas.microsoft.com/office/drawing/2014/main" id="{C0AF8558-B622-8C9F-1BE5-834E48FC6A65}"/>
              </a:ext>
            </a:extLst>
          </p:cNvPr>
          <p:cNvSpPr txBox="1"/>
          <p:nvPr/>
        </p:nvSpPr>
        <p:spPr>
          <a:xfrm>
            <a:off x="581434" y="1006856"/>
            <a:ext cx="11029131" cy="5062924"/>
          </a:xfrm>
          <a:prstGeom prst="rect">
            <a:avLst/>
          </a:prstGeom>
          <a:noFill/>
        </p:spPr>
        <p:txBody>
          <a:bodyPr wrap="square" rtlCol="0">
            <a:spAutoFit/>
          </a:bodyPr>
          <a:lstStyle/>
          <a:p>
            <a:pPr marL="342900"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安全三级要求更强的物理安全机制，以进一步防止对密码模块内敏感安全参数的非授权访问，它们应能够以很高的概率检测到以下行为并作出响应，这些行为包括：</a:t>
            </a:r>
            <a:r>
              <a:rPr lang="zh-CN" altLang="en-US" b="1" dirty="0">
                <a:solidFill>
                  <a:srgbClr val="C00000"/>
                </a:solidFill>
                <a:latin typeface="+mn-ea"/>
                <a:ea typeface="+mn-ea"/>
              </a:rPr>
              <a:t>直接物理访问、密码模块的使用或修改，以及通过通风孔或缝隙对密码模块的探测</a:t>
            </a:r>
            <a:r>
              <a:rPr lang="zh-CN" altLang="en-US" dirty="0">
                <a:latin typeface="+mn-ea"/>
                <a:ea typeface="+mn-ea"/>
              </a:rPr>
              <a:t>。上述物理安全机制可以包括坚固的外壳、拆卸检测装置以及响应电路。当密码模块的封盖</a:t>
            </a:r>
            <a:r>
              <a:rPr lang="en-US" altLang="zh-CN" dirty="0">
                <a:latin typeface="+mn-ea"/>
                <a:ea typeface="+mn-ea"/>
              </a:rPr>
              <a:t>/</a:t>
            </a:r>
            <a:r>
              <a:rPr lang="zh-CN" altLang="en-US" dirty="0">
                <a:latin typeface="+mn-ea"/>
                <a:ea typeface="+mn-ea"/>
              </a:rPr>
              <a:t>门被打开时，响应电路应将所有的</a:t>
            </a:r>
            <a:r>
              <a:rPr lang="zh-CN" altLang="en-US" b="1" dirty="0">
                <a:solidFill>
                  <a:srgbClr val="C00000"/>
                </a:solidFill>
                <a:latin typeface="+mn-ea"/>
                <a:ea typeface="+mn-ea"/>
              </a:rPr>
              <a:t>关键安全参数置零</a:t>
            </a:r>
          </a:p>
          <a:p>
            <a:pPr marL="342900"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安全三级要求</a:t>
            </a:r>
            <a:r>
              <a:rPr lang="zh-CN" altLang="en-US" b="1" dirty="0">
                <a:solidFill>
                  <a:srgbClr val="C00000"/>
                </a:solidFill>
                <a:latin typeface="+mn-ea"/>
                <a:ea typeface="+mn-ea"/>
              </a:rPr>
              <a:t>基于身份</a:t>
            </a:r>
            <a:r>
              <a:rPr lang="zh-CN" altLang="en-US" dirty="0">
                <a:latin typeface="+mn-ea"/>
                <a:ea typeface="+mn-ea"/>
              </a:rPr>
              <a:t>的鉴别机制，以提高安全二级中基于角色的鉴别机制的安全性。密码模块需要鉴别操作员的身份，并验证经鉴别的操作员是否被授权担任特定的角色以及是否能够执行相应的服务</a:t>
            </a:r>
          </a:p>
          <a:p>
            <a:pPr marL="342900"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安全三级要求手动建立的</a:t>
            </a:r>
            <a:r>
              <a:rPr lang="zh-CN" altLang="en-US" b="1" dirty="0">
                <a:solidFill>
                  <a:srgbClr val="C00000"/>
                </a:solidFill>
                <a:latin typeface="+mn-ea"/>
                <a:ea typeface="+mn-ea"/>
              </a:rPr>
              <a:t>明文关键安全参数</a:t>
            </a:r>
            <a:r>
              <a:rPr lang="zh-CN" altLang="en-US" dirty="0">
                <a:latin typeface="+mn-ea"/>
                <a:ea typeface="+mn-ea"/>
              </a:rPr>
              <a:t>是经过加密的、使用可信信道或使用知识拆分来输入或输出</a:t>
            </a:r>
            <a:endParaRPr lang="en-US" altLang="zh-CN" dirty="0">
              <a:latin typeface="+mn-ea"/>
              <a:ea typeface="+mn-ea"/>
            </a:endParaRPr>
          </a:p>
          <a:p>
            <a:pPr marL="342900"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安全三级的密码模块应有效</a:t>
            </a:r>
            <a:r>
              <a:rPr lang="zh-CN" altLang="en-US" b="1" dirty="0">
                <a:solidFill>
                  <a:srgbClr val="C00000"/>
                </a:solidFill>
                <a:latin typeface="+mn-ea"/>
                <a:ea typeface="+mn-ea"/>
              </a:rPr>
              <a:t>防止电压、温度超出密码模块正常运行范围</a:t>
            </a:r>
            <a:r>
              <a:rPr lang="zh-CN" altLang="en-US" dirty="0">
                <a:latin typeface="+mn-ea"/>
                <a:ea typeface="+mn-ea"/>
              </a:rPr>
              <a:t>对密码模块安全性的破坏</a:t>
            </a:r>
          </a:p>
          <a:p>
            <a:pPr marL="342900"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攻击者可以故意让密码模块的环境参数偏离正常运行范围，从而绕过密码模块的防护措施。密码模块应设计有</a:t>
            </a:r>
            <a:r>
              <a:rPr lang="zh-CN" altLang="en-US" b="1" dirty="0">
                <a:solidFill>
                  <a:srgbClr val="C00000"/>
                </a:solidFill>
                <a:latin typeface="+mn-ea"/>
                <a:ea typeface="+mn-ea"/>
              </a:rPr>
              <a:t>环境保护特性</a:t>
            </a:r>
            <a:r>
              <a:rPr lang="zh-CN" altLang="en-US" dirty="0">
                <a:latin typeface="+mn-ea"/>
                <a:ea typeface="+mn-ea"/>
              </a:rPr>
              <a:t>，用以检测环境异常并置零关键安全参数，</a:t>
            </a:r>
            <a:r>
              <a:rPr lang="zh-CN" altLang="en-US" b="1" dirty="0">
                <a:solidFill>
                  <a:srgbClr val="C00000"/>
                </a:solidFill>
                <a:latin typeface="+mn-ea"/>
                <a:ea typeface="+mn-ea"/>
              </a:rPr>
              <a:t>或者</a:t>
            </a:r>
            <a:r>
              <a:rPr lang="zh-CN" altLang="en-US" b="1" dirty="0">
                <a:solidFill>
                  <a:srgbClr val="0070C0"/>
                </a:solidFill>
                <a:latin typeface="+mn-ea"/>
                <a:ea typeface="+mn-ea"/>
              </a:rPr>
              <a:t>（二选一）</a:t>
            </a:r>
            <a:r>
              <a:rPr lang="zh-CN" altLang="en-US" dirty="0">
                <a:latin typeface="+mn-ea"/>
                <a:ea typeface="+mn-ea"/>
              </a:rPr>
              <a:t>能够</a:t>
            </a:r>
            <a:r>
              <a:rPr lang="zh-CN" altLang="en-US" b="1" dirty="0">
                <a:solidFill>
                  <a:srgbClr val="C00000"/>
                </a:solidFill>
                <a:latin typeface="+mn-ea"/>
                <a:ea typeface="+mn-ea"/>
              </a:rPr>
              <a:t>通过环境失效测试</a:t>
            </a:r>
            <a:r>
              <a:rPr lang="zh-CN" altLang="en-US" dirty="0">
                <a:latin typeface="+mn-ea"/>
                <a:ea typeface="+mn-ea"/>
              </a:rPr>
              <a:t>从而提供一个合理的保障，确保不会因环境异常破坏密码模块的安全性</a:t>
            </a:r>
          </a:p>
          <a:p>
            <a:pPr marL="342900"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安全三级的密码模块应提供</a:t>
            </a:r>
            <a:r>
              <a:rPr lang="zh-CN" altLang="en-US" b="1" dirty="0">
                <a:solidFill>
                  <a:srgbClr val="C00000"/>
                </a:solidFill>
                <a:latin typeface="+mn-ea"/>
                <a:ea typeface="+mn-ea"/>
              </a:rPr>
              <a:t>非入侵式攻击</a:t>
            </a:r>
            <a:r>
              <a:rPr lang="zh-CN" altLang="en-US" dirty="0">
                <a:latin typeface="+mn-ea"/>
                <a:ea typeface="+mn-ea"/>
              </a:rPr>
              <a:t>缓解技术的</a:t>
            </a:r>
            <a:r>
              <a:rPr lang="zh-CN" altLang="en-US" b="1" dirty="0">
                <a:solidFill>
                  <a:srgbClr val="C00000"/>
                </a:solidFill>
                <a:latin typeface="+mn-ea"/>
                <a:ea typeface="+mn-ea"/>
              </a:rPr>
              <a:t>有效性证据和检测方法</a:t>
            </a:r>
          </a:p>
          <a:p>
            <a:pPr marL="342900"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对于软件密码模块，并没有在本标准的所有条款中给出安全三级的要求。因此，</a:t>
            </a:r>
            <a:r>
              <a:rPr lang="zh-CN" altLang="en-US" b="1" dirty="0">
                <a:solidFill>
                  <a:srgbClr val="C00000"/>
                </a:solidFill>
                <a:latin typeface="+mn-ea"/>
                <a:ea typeface="+mn-ea"/>
              </a:rPr>
              <a:t>软件密码模块能够达到的最大整体安全等级限定为安全二级</a:t>
            </a:r>
          </a:p>
          <a:p>
            <a:pPr marL="342900" indent="-342900" algn="just" eaLnBrk="1" hangingPunct="1">
              <a:spcBef>
                <a:spcPts val="600"/>
              </a:spcBef>
              <a:spcAft>
                <a:spcPts val="0"/>
              </a:spcAft>
              <a:buClr>
                <a:schemeClr val="tx2"/>
              </a:buClr>
              <a:buFont typeface="Wingdings" panose="05000000000000000000" pitchFamily="2" charset="2"/>
              <a:buChar char="n"/>
            </a:pPr>
            <a:r>
              <a:rPr lang="zh-CN" altLang="en-US" dirty="0">
                <a:latin typeface="+mn-ea"/>
                <a:ea typeface="+mn-ea"/>
              </a:rPr>
              <a:t>安全三级的密码模块增加了</a:t>
            </a:r>
            <a:r>
              <a:rPr lang="zh-CN" altLang="en-US" b="1" dirty="0">
                <a:solidFill>
                  <a:srgbClr val="C00000"/>
                </a:solidFill>
                <a:latin typeface="+mn-ea"/>
                <a:ea typeface="+mn-ea"/>
              </a:rPr>
              <a:t>生命周期保障</a:t>
            </a:r>
            <a:r>
              <a:rPr lang="zh-CN" altLang="en-US" dirty="0">
                <a:latin typeface="+mn-ea"/>
                <a:ea typeface="+mn-ea"/>
              </a:rPr>
              <a:t>的要求，比如自动配置管理、详细设计、底层测试以及基于厂商所提供的鉴别信息的操作员鉴别</a:t>
            </a:r>
            <a:endParaRPr lang="en-US" altLang="zh-CN" dirty="0">
              <a:latin typeface="+mn-ea"/>
              <a:ea typeface="+mn-ea"/>
            </a:endParaRPr>
          </a:p>
        </p:txBody>
      </p:sp>
    </p:spTree>
    <p:extLst>
      <p:ext uri="{BB962C8B-B14F-4D97-AF65-F5344CB8AC3E}">
        <p14:creationId xmlns:p14="http://schemas.microsoft.com/office/powerpoint/2010/main" val="360881146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DB25A-ED35-7F5D-0F32-F2ECDAB74E66}"/>
              </a:ext>
            </a:extLst>
          </p:cNvPr>
          <p:cNvSpPr>
            <a:spLocks noGrp="1"/>
          </p:cNvSpPr>
          <p:nvPr>
            <p:ph type="title"/>
          </p:nvPr>
        </p:nvSpPr>
        <p:spPr/>
        <p:txBody>
          <a:bodyPr/>
          <a:lstStyle/>
          <a:p>
            <a:r>
              <a:rPr lang="zh-CN" altLang="en-US" dirty="0"/>
              <a:t>安全四级</a:t>
            </a:r>
          </a:p>
        </p:txBody>
      </p:sp>
      <p:sp>
        <p:nvSpPr>
          <p:cNvPr id="3" name="文本框 2">
            <a:extLst>
              <a:ext uri="{FF2B5EF4-FFF2-40B4-BE49-F238E27FC236}">
                <a16:creationId xmlns:a16="http://schemas.microsoft.com/office/drawing/2014/main" id="{E61069CE-93AA-9115-FB4E-D521DB5F61C5}"/>
              </a:ext>
            </a:extLst>
          </p:cNvPr>
          <p:cNvSpPr txBox="1"/>
          <p:nvPr/>
        </p:nvSpPr>
        <p:spPr>
          <a:xfrm>
            <a:off x="581434" y="1006856"/>
            <a:ext cx="11029131" cy="5201424"/>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安全四级的物理安全机制应在密码模块周围提供</a:t>
            </a:r>
            <a:r>
              <a:rPr lang="zh-CN" altLang="en-US" b="1" dirty="0">
                <a:solidFill>
                  <a:srgbClr val="C00000"/>
                </a:solidFill>
                <a:latin typeface="+mn-ea"/>
                <a:ea typeface="+mn-ea"/>
              </a:rPr>
              <a:t>完整的封套保护</a:t>
            </a:r>
            <a:r>
              <a:rPr lang="zh-CN" altLang="en-US" dirty="0">
                <a:latin typeface="+mn-ea"/>
                <a:ea typeface="+mn-ea"/>
              </a:rPr>
              <a:t>，其目的是</a:t>
            </a:r>
            <a:r>
              <a:rPr lang="zh-CN" altLang="en-US" b="1" dirty="0">
                <a:solidFill>
                  <a:srgbClr val="C00000"/>
                </a:solidFill>
                <a:latin typeface="+mn-ea"/>
                <a:ea typeface="+mn-ea"/>
              </a:rPr>
              <a:t>无论外部电源是否供电</a:t>
            </a:r>
            <a:r>
              <a:rPr lang="zh-CN" altLang="en-US" dirty="0">
                <a:latin typeface="+mn-ea"/>
                <a:ea typeface="+mn-ea"/>
              </a:rPr>
              <a:t>，当密码模块包含敏感安全参数时，检测并响应所有非授权的物理访问。从任何方向</a:t>
            </a:r>
            <a:r>
              <a:rPr lang="zh-CN" altLang="en-US" b="1" dirty="0">
                <a:solidFill>
                  <a:srgbClr val="C00000"/>
                </a:solidFill>
                <a:latin typeface="+mn-ea"/>
                <a:ea typeface="+mn-ea"/>
              </a:rPr>
              <a:t>穿透密码模块的外壳</a:t>
            </a:r>
            <a:r>
              <a:rPr lang="zh-CN" altLang="en-US" dirty="0">
                <a:latin typeface="+mn-ea"/>
                <a:ea typeface="+mn-ea"/>
              </a:rPr>
              <a:t>都会以很高的概率被检测到，并将导致所有未受保护的敏感安全参数</a:t>
            </a:r>
            <a:r>
              <a:rPr lang="zh-CN" altLang="en-US" b="1" dirty="0">
                <a:solidFill>
                  <a:srgbClr val="C00000"/>
                </a:solidFill>
                <a:latin typeface="+mn-ea"/>
                <a:ea typeface="+mn-ea"/>
              </a:rPr>
              <a:t>立刻被置零</a:t>
            </a:r>
            <a:r>
              <a:rPr lang="zh-CN" altLang="en-US" dirty="0">
                <a:latin typeface="+mn-ea"/>
                <a:ea typeface="+mn-ea"/>
              </a:rPr>
              <a:t>。由于安全四级的密码模块自身具有较高的安全机制，所以它特别适用于无物理保护的环境</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安全四级要求对操作员进行</a:t>
            </a:r>
            <a:r>
              <a:rPr lang="zh-CN" altLang="en-US" b="1" dirty="0">
                <a:solidFill>
                  <a:srgbClr val="C00000"/>
                </a:solidFill>
                <a:latin typeface="+mn-ea"/>
                <a:ea typeface="+mn-ea"/>
              </a:rPr>
              <a:t>多因素鉴别</a:t>
            </a:r>
            <a:r>
              <a:rPr lang="zh-CN" altLang="en-US" dirty="0">
                <a:latin typeface="+mn-ea"/>
                <a:ea typeface="+mn-ea"/>
              </a:rPr>
              <a:t>。最低限度下，要求使用下列因素中的两个：</a:t>
            </a:r>
            <a:endParaRPr lang="en-US" altLang="zh-CN"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已知某物，如秘密口令</a:t>
            </a:r>
            <a:endParaRPr lang="en-US" altLang="zh-CN"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拥有某物，如物理钥匙或令牌</a:t>
            </a:r>
            <a:endParaRPr lang="en-US" altLang="zh-CN"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具有某属性，如生物特征</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安全四级的密码模块应有效防止</a:t>
            </a:r>
            <a:r>
              <a:rPr lang="zh-CN" altLang="en-US" b="1" dirty="0">
                <a:solidFill>
                  <a:srgbClr val="C00000"/>
                </a:solidFill>
                <a:latin typeface="+mn-ea"/>
                <a:ea typeface="+mn-ea"/>
              </a:rPr>
              <a:t>电压、温度</a:t>
            </a:r>
            <a:r>
              <a:rPr lang="zh-CN" altLang="en-US" dirty="0">
                <a:latin typeface="+mn-ea"/>
                <a:ea typeface="+mn-ea"/>
              </a:rPr>
              <a:t>超出密码模块正常运行范围对密码模块安全性的破坏</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密码模块应设计有</a:t>
            </a:r>
            <a:r>
              <a:rPr lang="zh-CN" altLang="en-US" b="1" dirty="0">
                <a:solidFill>
                  <a:srgbClr val="C00000"/>
                </a:solidFill>
                <a:latin typeface="+mn-ea"/>
                <a:ea typeface="+mn-ea"/>
              </a:rPr>
              <a:t>环境保护特性</a:t>
            </a:r>
            <a:r>
              <a:rPr lang="zh-CN" altLang="en-US" dirty="0">
                <a:latin typeface="+mn-ea"/>
                <a:ea typeface="+mn-ea"/>
              </a:rPr>
              <a:t>，专门用以检测环境异常并置零关键安全参数，从而提供一个合理的保障，确保不会因环境异常破坏密码模块的安全性</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按照国家相关部门规定的、安全四级的非入侵式攻击缓解检测指标，</a:t>
            </a:r>
            <a:r>
              <a:rPr lang="zh-CN" altLang="en-US" b="1" dirty="0">
                <a:solidFill>
                  <a:srgbClr val="C00000"/>
                </a:solidFill>
                <a:latin typeface="+mn-ea"/>
                <a:ea typeface="+mn-ea"/>
              </a:rPr>
              <a:t>检测</a:t>
            </a:r>
            <a:r>
              <a:rPr lang="zh-CN" altLang="en-US" dirty="0">
                <a:latin typeface="+mn-ea"/>
                <a:ea typeface="+mn-ea"/>
              </a:rPr>
              <a:t>密码模块中实现的针对非入侵式攻击的缓解方法</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安全四级要求密码模块的设计应通过</a:t>
            </a:r>
            <a:r>
              <a:rPr lang="zh-CN" altLang="en-US" b="1" dirty="0">
                <a:solidFill>
                  <a:srgbClr val="C00000"/>
                </a:solidFill>
                <a:latin typeface="+mn-ea"/>
                <a:ea typeface="+mn-ea"/>
              </a:rPr>
              <a:t>一致性验证</a:t>
            </a:r>
            <a:r>
              <a:rPr lang="zh-CN" altLang="en-US" dirty="0">
                <a:latin typeface="+mn-ea"/>
                <a:ea typeface="+mn-ea"/>
              </a:rPr>
              <a:t>，即验证前置和后置条件与功能规格之间的一致性</a:t>
            </a:r>
            <a:endParaRPr lang="en-US" altLang="zh-CN" dirty="0">
              <a:latin typeface="+mn-ea"/>
              <a:ea typeface="+mn-ea"/>
            </a:endParaRPr>
          </a:p>
        </p:txBody>
      </p:sp>
    </p:spTree>
    <p:extLst>
      <p:ext uri="{BB962C8B-B14F-4D97-AF65-F5344CB8AC3E}">
        <p14:creationId xmlns:p14="http://schemas.microsoft.com/office/powerpoint/2010/main" val="237260254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853652" y="1183043"/>
            <a:ext cx="5577866" cy="4954232"/>
            <a:chOff x="6215603" y="1354493"/>
            <a:chExt cx="5577866" cy="4954232"/>
          </a:xfrm>
        </p:grpSpPr>
        <p:grpSp>
          <p:nvGrpSpPr>
            <p:cNvPr id="26" name="组合 25"/>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909170" y="4609301"/>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3</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8" name="文本占位符 12"/>
            <p:cNvSpPr txBox="1"/>
            <p:nvPr/>
          </p:nvSpPr>
          <p:spPr>
            <a:xfrm>
              <a:off x="6215603" y="3019424"/>
              <a:ext cx="5577866" cy="140908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智能卡</a:t>
              </a:r>
              <a:r>
                <a:rPr lang="zh-CN" altLang="en-US" dirty="0">
                  <a:solidFill>
                    <a:schemeClr val="tx1"/>
                  </a:solidFill>
                  <a:latin typeface="微软雅黑" panose="020B0503020204020204" pitchFamily="34" charset="-122"/>
                  <a:ea typeface="微软雅黑" panose="020B0503020204020204" pitchFamily="34" charset="-122"/>
                  <a:sym typeface="+mn-lt"/>
                </a:rPr>
                <a:t>协议与功能</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示例</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DB25A-ED35-7F5D-0F32-F2ECDAB74E66}"/>
              </a:ext>
            </a:extLst>
          </p:cNvPr>
          <p:cNvSpPr>
            <a:spLocks noGrp="1"/>
          </p:cNvSpPr>
          <p:nvPr>
            <p:ph type="title"/>
          </p:nvPr>
        </p:nvSpPr>
        <p:spPr/>
        <p:txBody>
          <a:bodyPr/>
          <a:lstStyle/>
          <a:p>
            <a:r>
              <a:rPr lang="zh-CN" altLang="en-US" dirty="0"/>
              <a:t>智能卡接口规范</a:t>
            </a:r>
          </a:p>
        </p:txBody>
      </p:sp>
      <p:sp>
        <p:nvSpPr>
          <p:cNvPr id="4" name="文本框 3">
            <a:extLst>
              <a:ext uri="{FF2B5EF4-FFF2-40B4-BE49-F238E27FC236}">
                <a16:creationId xmlns:a16="http://schemas.microsoft.com/office/drawing/2014/main" id="{19C1329E-BCEA-1D26-91EB-5CC55967DF50}"/>
              </a:ext>
            </a:extLst>
          </p:cNvPr>
          <p:cNvSpPr txBox="1"/>
          <p:nvPr/>
        </p:nvSpPr>
        <p:spPr>
          <a:xfrm>
            <a:off x="581434" y="1006856"/>
            <a:ext cx="11029131" cy="4247317"/>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ISO/IEC 7816: Identification cards — </a:t>
            </a:r>
            <a:r>
              <a:rPr lang="en-US" altLang="zh-CN" sz="2000" b="1" dirty="0">
                <a:solidFill>
                  <a:srgbClr val="C00000"/>
                </a:solidFill>
                <a:latin typeface="+mn-ea"/>
                <a:ea typeface="+mn-ea"/>
              </a:rPr>
              <a:t>Integrated circuit cards</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ISO/IEC 7816-1: Physical characteristics</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ISO/IEC 7816-2: Cards with contacts — Dimensions and location of the contacts </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ISO/IEC 7816-3: Cards with contacts: Electrical interface and </a:t>
            </a:r>
            <a:r>
              <a:rPr lang="en-US" altLang="zh-CN" sz="2000" b="1" dirty="0">
                <a:solidFill>
                  <a:srgbClr val="C00000"/>
                </a:solidFill>
                <a:latin typeface="+mn-ea"/>
                <a:ea typeface="+mn-ea"/>
              </a:rPr>
              <a:t>transmission protocols</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ISO/IEC 7816-4: </a:t>
            </a:r>
            <a:r>
              <a:rPr lang="en-US" altLang="zh-CN" sz="2000" b="1" dirty="0">
                <a:solidFill>
                  <a:srgbClr val="C00000"/>
                </a:solidFill>
                <a:latin typeface="+mn-ea"/>
                <a:ea typeface="+mn-ea"/>
              </a:rPr>
              <a:t>Interindustry commands for interchange</a:t>
            </a:r>
            <a:r>
              <a:rPr lang="zh-CN" altLang="en-US" sz="2000" dirty="0">
                <a:latin typeface="+mn-ea"/>
                <a:ea typeface="+mn-ea"/>
              </a:rPr>
              <a:t>（用于交换的行业间命令）</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ISO/IEC 7816-15: Cryptographic information application</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ISO/IEC 14443: Identification cards - </a:t>
            </a:r>
            <a:r>
              <a:rPr lang="en-US" altLang="zh-CN" sz="2000" b="1" dirty="0">
                <a:solidFill>
                  <a:srgbClr val="C00000"/>
                </a:solidFill>
                <a:latin typeface="+mn-ea"/>
                <a:ea typeface="+mn-ea"/>
              </a:rPr>
              <a:t>Contactless</a:t>
            </a:r>
            <a:r>
              <a:rPr lang="en-US" altLang="zh-CN" sz="2000" dirty="0">
                <a:latin typeface="+mn-ea"/>
                <a:ea typeface="+mn-ea"/>
              </a:rPr>
              <a:t> integrated circuit(s) cards - Proximity cards</a:t>
            </a:r>
          </a:p>
        </p:txBody>
      </p:sp>
    </p:spTree>
    <p:extLst>
      <p:ext uri="{BB962C8B-B14F-4D97-AF65-F5344CB8AC3E}">
        <p14:creationId xmlns:p14="http://schemas.microsoft.com/office/powerpoint/2010/main" val="1068686321"/>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12EBC-761B-AAF8-74A5-24750136B2D2}"/>
              </a:ext>
            </a:extLst>
          </p:cNvPr>
          <p:cNvSpPr>
            <a:spLocks noGrp="1"/>
          </p:cNvSpPr>
          <p:nvPr>
            <p:ph type="title"/>
          </p:nvPr>
        </p:nvSpPr>
        <p:spPr/>
        <p:txBody>
          <a:bodyPr/>
          <a:lstStyle/>
          <a:p>
            <a:r>
              <a:rPr lang="zh-CN" altLang="en-US" dirty="0"/>
              <a:t>命令</a:t>
            </a:r>
            <a:r>
              <a:rPr lang="en-US" altLang="zh-CN" dirty="0"/>
              <a:t>/</a:t>
            </a:r>
            <a:r>
              <a:rPr lang="zh-CN" altLang="en-US" dirty="0"/>
              <a:t>应答的基本格式</a:t>
            </a:r>
          </a:p>
        </p:txBody>
      </p:sp>
      <p:pic>
        <p:nvPicPr>
          <p:cNvPr id="3" name="图片 2">
            <a:extLst>
              <a:ext uri="{FF2B5EF4-FFF2-40B4-BE49-F238E27FC236}">
                <a16:creationId xmlns:a16="http://schemas.microsoft.com/office/drawing/2014/main" id="{6ED9CA93-4E69-B23B-2E3B-8180A2DA2E38}"/>
              </a:ext>
            </a:extLst>
          </p:cNvPr>
          <p:cNvPicPr>
            <a:picLocks noChangeAspect="1"/>
          </p:cNvPicPr>
          <p:nvPr/>
        </p:nvPicPr>
        <p:blipFill>
          <a:blip r:embed="rId2"/>
          <a:stretch>
            <a:fillRect/>
          </a:stretch>
        </p:blipFill>
        <p:spPr>
          <a:xfrm>
            <a:off x="1523998" y="1040548"/>
            <a:ext cx="9144000" cy="5042370"/>
          </a:xfrm>
          <a:prstGeom prst="rect">
            <a:avLst/>
          </a:prstGeom>
        </p:spPr>
      </p:pic>
      <p:sp>
        <p:nvSpPr>
          <p:cNvPr id="4" name="TextBox 6">
            <a:extLst>
              <a:ext uri="{FF2B5EF4-FFF2-40B4-BE49-F238E27FC236}">
                <a16:creationId xmlns:a16="http://schemas.microsoft.com/office/drawing/2014/main" id="{79C57C59-773C-142D-88B9-C0820E599047}"/>
              </a:ext>
            </a:extLst>
          </p:cNvPr>
          <p:cNvSpPr txBox="1"/>
          <p:nvPr/>
        </p:nvSpPr>
        <p:spPr>
          <a:xfrm>
            <a:off x="71521" y="6346610"/>
            <a:ext cx="12048957" cy="369332"/>
          </a:xfrm>
          <a:prstGeom prst="rect">
            <a:avLst/>
          </a:prstGeom>
          <a:solidFill>
            <a:schemeClr val="bg1"/>
          </a:solidFill>
        </p:spPr>
        <p:txBody>
          <a:bodyPr wrap="square" rtlCol="0">
            <a:spAutoFit/>
          </a:bodyPr>
          <a:lstStyle/>
          <a:p>
            <a:pPr algn="ctr"/>
            <a:r>
              <a:rPr kumimoji="1" lang="en-US" altLang="zh-CN" b="1" dirty="0">
                <a:solidFill>
                  <a:schemeClr val="accent1"/>
                </a:solidFill>
                <a:latin typeface="Arial" panose="020B0604020202020204" pitchFamily="34" charset="0"/>
                <a:ea typeface="Heiti SC Light" charset="-122"/>
                <a:cs typeface="Arial" panose="020B0604020202020204" pitchFamily="34" charset="0"/>
              </a:rPr>
              <a:t>APDU</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Application Protocol Data Unit</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，摘自</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7816-3</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标准，</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P34</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页</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389312883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密码产品的定义</a:t>
            </a:r>
          </a:p>
        </p:txBody>
      </p:sp>
      <p:sp>
        <p:nvSpPr>
          <p:cNvPr id="8" name="矩形 7"/>
          <p:cNvSpPr/>
          <p:nvPr/>
        </p:nvSpPr>
        <p:spPr>
          <a:xfrm>
            <a:off x="442914" y="1438436"/>
            <a:ext cx="11270173" cy="3853065"/>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576484" y="1592374"/>
            <a:ext cx="8016410" cy="3481539"/>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285750" indent="-285750" algn="just" eaLnBrk="1" hangingPunct="1">
              <a:buFont typeface="Wingdings" panose="05000000000000000000" pitchFamily="2" charset="2"/>
              <a:buChar char="p"/>
            </a:pPr>
            <a:r>
              <a:rPr lang="en-US" altLang="zh-CN" sz="1600" dirty="0">
                <a:solidFill>
                  <a:schemeClr val="bg1"/>
                </a:solidFill>
              </a:rPr>
              <a:t>2017</a:t>
            </a:r>
            <a:r>
              <a:rPr lang="zh-CN" altLang="en-US" sz="1600" dirty="0">
                <a:solidFill>
                  <a:schemeClr val="bg1"/>
                </a:solidFill>
              </a:rPr>
              <a:t>年</a:t>
            </a:r>
            <a:r>
              <a:rPr lang="en-US" altLang="zh-CN" sz="1600" dirty="0">
                <a:solidFill>
                  <a:schemeClr val="bg1"/>
                </a:solidFill>
              </a:rPr>
              <a:t>12</a:t>
            </a:r>
            <a:r>
              <a:rPr lang="zh-CN" altLang="en-US" sz="1600" dirty="0">
                <a:solidFill>
                  <a:schemeClr val="bg1"/>
                </a:solidFill>
              </a:rPr>
              <a:t>月，国家密码管理局发布了修订后的</a:t>
            </a:r>
            <a:r>
              <a:rPr lang="en-US" altLang="zh-CN" sz="1600" dirty="0">
                <a:solidFill>
                  <a:schemeClr val="bg1"/>
                </a:solidFill>
              </a:rPr>
              <a:t>《</a:t>
            </a:r>
            <a:r>
              <a:rPr lang="zh-CN" altLang="en-US" sz="1600" dirty="0">
                <a:solidFill>
                  <a:schemeClr val="bg1"/>
                </a:solidFill>
              </a:rPr>
              <a:t>商用密码产品生产管理规定</a:t>
            </a:r>
            <a:r>
              <a:rPr lang="en-US" altLang="zh-CN" sz="1600" dirty="0">
                <a:solidFill>
                  <a:schemeClr val="bg1"/>
                </a:solidFill>
              </a:rPr>
              <a:t>》</a:t>
            </a:r>
            <a:r>
              <a:rPr lang="zh-CN" altLang="en-US" sz="1600" dirty="0">
                <a:solidFill>
                  <a:schemeClr val="bg1"/>
                </a:solidFill>
              </a:rPr>
              <a:t>定义：</a:t>
            </a:r>
            <a:r>
              <a:rPr lang="zh-CN" altLang="en-US" sz="1600" b="1" dirty="0">
                <a:solidFill>
                  <a:srgbClr val="FFFF00"/>
                </a:solidFill>
              </a:rPr>
              <a:t>商用密码产品</a:t>
            </a:r>
            <a:r>
              <a:rPr lang="zh-CN" altLang="en-US" sz="1600" dirty="0">
                <a:solidFill>
                  <a:schemeClr val="bg1"/>
                </a:solidFill>
              </a:rPr>
              <a:t>是采用密码技术对不涉及国家秘密内容的信息进行加密保护或者安全认证的产品。商用密码产品认证实行统一的认证标志管理。</a:t>
            </a:r>
            <a:endParaRPr lang="en-US" altLang="zh-CN" sz="1600" dirty="0">
              <a:solidFill>
                <a:schemeClr val="bg1"/>
              </a:solidFill>
            </a:endParaRPr>
          </a:p>
          <a:p>
            <a:pPr marL="285750" indent="-285750" algn="just" eaLnBrk="1" hangingPunct="1">
              <a:buFont typeface="Wingdings" panose="05000000000000000000" pitchFamily="2" charset="2"/>
              <a:buChar char="p"/>
            </a:pPr>
            <a:r>
              <a:rPr lang="zh-CN" altLang="en-US" sz="1600" dirty="0">
                <a:solidFill>
                  <a:schemeClr val="bg1"/>
                </a:solidFill>
              </a:rPr>
              <a:t>北京市密码管理局官网：</a:t>
            </a:r>
            <a:r>
              <a:rPr lang="zh-CN" altLang="en-US" sz="1600" b="1" dirty="0">
                <a:solidFill>
                  <a:srgbClr val="FFFF00"/>
                </a:solidFill>
              </a:rPr>
              <a:t>商用密码产品</a:t>
            </a:r>
            <a:r>
              <a:rPr lang="zh-CN" altLang="en-US" sz="1600" dirty="0">
                <a:solidFill>
                  <a:schemeClr val="bg1"/>
                </a:solidFill>
              </a:rPr>
              <a:t>是指采用商用密码技术实现加密解密或安全认证操作等功能的专用硬件、软件。</a:t>
            </a:r>
            <a:endParaRPr lang="en-US" altLang="zh-CN" sz="1600" dirty="0">
              <a:solidFill>
                <a:schemeClr val="bg1"/>
              </a:solidFill>
            </a:endParaRPr>
          </a:p>
          <a:p>
            <a:pPr marL="285750" indent="-285750" algn="just" eaLnBrk="1" hangingPunct="1">
              <a:buFont typeface="Wingdings" panose="05000000000000000000" pitchFamily="2" charset="2"/>
              <a:buChar char="p"/>
            </a:pPr>
            <a:r>
              <a:rPr lang="zh-CN" altLang="en-US" sz="1600" dirty="0">
                <a:solidFill>
                  <a:schemeClr val="bg1"/>
                </a:solidFill>
              </a:rPr>
              <a:t>从功能上，我们将商用密码产品</a:t>
            </a:r>
            <a:r>
              <a:rPr lang="zh-CN" altLang="en-US" sz="1600" b="1" dirty="0">
                <a:solidFill>
                  <a:srgbClr val="FFFF00"/>
                </a:solidFill>
              </a:rPr>
              <a:t>划分为通信加密类和非通信加密类</a:t>
            </a:r>
            <a:r>
              <a:rPr lang="zh-CN" altLang="en-US" sz="1600" dirty="0">
                <a:solidFill>
                  <a:schemeClr val="bg1"/>
                </a:solidFill>
              </a:rPr>
              <a:t>。</a:t>
            </a:r>
            <a:r>
              <a:rPr lang="zh-CN" altLang="en-US" sz="1600" b="1" dirty="0">
                <a:solidFill>
                  <a:srgbClr val="FFFF00"/>
                </a:solidFill>
              </a:rPr>
              <a:t>通信加密类产品</a:t>
            </a:r>
            <a:r>
              <a:rPr lang="zh-CN" altLang="en-US" sz="1600" dirty="0">
                <a:solidFill>
                  <a:schemeClr val="bg1"/>
                </a:solidFill>
              </a:rPr>
              <a:t>包括电话密码机、传真密码机、各种总线接口的密码卡、计算机应用层密码机、计算机网络层密码机、计算机链路层密码机等；</a:t>
            </a:r>
            <a:r>
              <a:rPr lang="zh-CN" altLang="en-US" sz="1600" b="1" dirty="0">
                <a:solidFill>
                  <a:srgbClr val="FFFF00"/>
                </a:solidFill>
              </a:rPr>
              <a:t>非通信加密类产品</a:t>
            </a:r>
            <a:r>
              <a:rPr lang="zh-CN" altLang="en-US" sz="1600" dirty="0">
                <a:solidFill>
                  <a:schemeClr val="bg1"/>
                </a:solidFill>
              </a:rPr>
              <a:t>主要包括认证和存储等密码产品，如智能</a:t>
            </a:r>
            <a:r>
              <a:rPr lang="en-US" altLang="zh-CN" sz="1600" dirty="0">
                <a:solidFill>
                  <a:schemeClr val="bg1"/>
                </a:solidFill>
              </a:rPr>
              <a:t>IC</a:t>
            </a:r>
            <a:r>
              <a:rPr lang="zh-CN" altLang="en-US" sz="1600" dirty="0">
                <a:solidFill>
                  <a:schemeClr val="bg1"/>
                </a:solidFill>
              </a:rPr>
              <a:t>卡、智能密码钥匙、各种防伪系统及数据库加密系统等。</a:t>
            </a:r>
          </a:p>
        </p:txBody>
      </p:sp>
      <p:grpSp>
        <p:nvGrpSpPr>
          <p:cNvPr id="11" name="组合 10"/>
          <p:cNvGrpSpPr/>
          <p:nvPr/>
        </p:nvGrpSpPr>
        <p:grpSpPr>
          <a:xfrm>
            <a:off x="10811838" y="4422128"/>
            <a:ext cx="937250" cy="175081"/>
            <a:chOff x="10802319" y="5357813"/>
            <a:chExt cx="937250" cy="175081"/>
          </a:xfrm>
        </p:grpSpPr>
        <p:cxnSp>
          <p:nvCxnSpPr>
            <p:cNvPr id="12" name="直接连接符 11"/>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11713087" y="1488967"/>
            <a:ext cx="36000" cy="3747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1">
            <a:extLst>
              <a:ext uri="{FF2B5EF4-FFF2-40B4-BE49-F238E27FC236}">
                <a16:creationId xmlns:a16="http://schemas.microsoft.com/office/drawing/2014/main" id="{D202963C-6F34-5F2E-909C-50A93C3D3762}"/>
              </a:ext>
            </a:extLst>
          </p:cNvPr>
          <p:cNvSpPr txBox="1"/>
          <p:nvPr/>
        </p:nvSpPr>
        <p:spPr>
          <a:xfrm>
            <a:off x="747090" y="4509668"/>
            <a:ext cx="2525219" cy="369332"/>
          </a:xfrm>
          <a:prstGeom prst="rect">
            <a:avLst/>
          </a:prstGeom>
          <a:noFill/>
        </p:spPr>
        <p:txBody>
          <a:bodyPr wrap="square">
            <a:spAutoFit/>
          </a:bodyPr>
          <a:lstStyle/>
          <a:p>
            <a:pPr algn="ctr"/>
            <a:r>
              <a:rPr lang="zh-CN" altLang="en-US" b="1" i="0" dirty="0">
                <a:solidFill>
                  <a:schemeClr val="bg1"/>
                </a:solidFill>
                <a:effectLst/>
                <a:latin typeface="微软雅黑" panose="020B0503020204020204" pitchFamily="34" charset="-122"/>
              </a:rPr>
              <a:t>商用密码产品认证标志</a:t>
            </a:r>
            <a:endParaRPr lang="zh-CN" altLang="en-US" b="1" dirty="0">
              <a:solidFill>
                <a:schemeClr val="bg1"/>
              </a:solidFill>
            </a:endParaRPr>
          </a:p>
        </p:txBody>
      </p:sp>
      <p:pic>
        <p:nvPicPr>
          <p:cNvPr id="26" name="图片 25">
            <a:extLst>
              <a:ext uri="{FF2B5EF4-FFF2-40B4-BE49-F238E27FC236}">
                <a16:creationId xmlns:a16="http://schemas.microsoft.com/office/drawing/2014/main" id="{BD6E4CD1-D156-E66C-27AE-0710EA55448D}"/>
              </a:ext>
            </a:extLst>
          </p:cNvPr>
          <p:cNvPicPr>
            <a:picLocks noChangeAspect="1"/>
          </p:cNvPicPr>
          <p:nvPr/>
        </p:nvPicPr>
        <p:blipFill>
          <a:blip r:embed="rId3"/>
          <a:stretch>
            <a:fillRect/>
          </a:stretch>
        </p:blipFill>
        <p:spPr>
          <a:xfrm>
            <a:off x="911607" y="2003842"/>
            <a:ext cx="2196182" cy="2306297"/>
          </a:xfrm>
          <a:prstGeom prst="rect">
            <a:avLst/>
          </a:prstGeom>
        </p:spPr>
      </p:pic>
    </p:spTree>
    <p:extLst>
      <p:ext uri="{BB962C8B-B14F-4D97-AF65-F5344CB8AC3E}">
        <p14:creationId xmlns:p14="http://schemas.microsoft.com/office/powerpoint/2010/main" val="150357189"/>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560E8-0E09-0433-BDE2-9D5C40B1AD9C}"/>
              </a:ext>
            </a:extLst>
          </p:cNvPr>
          <p:cNvSpPr>
            <a:spLocks noGrp="1"/>
          </p:cNvSpPr>
          <p:nvPr>
            <p:ph type="title"/>
          </p:nvPr>
        </p:nvSpPr>
        <p:spPr/>
        <p:txBody>
          <a:bodyPr/>
          <a:lstStyle/>
          <a:p>
            <a:r>
              <a:rPr lang="zh-CN" altLang="en-US" dirty="0"/>
              <a:t>名词解释</a:t>
            </a:r>
          </a:p>
        </p:txBody>
      </p:sp>
      <p:pic>
        <p:nvPicPr>
          <p:cNvPr id="3" name="图片 2">
            <a:extLst>
              <a:ext uri="{FF2B5EF4-FFF2-40B4-BE49-F238E27FC236}">
                <a16:creationId xmlns:a16="http://schemas.microsoft.com/office/drawing/2014/main" id="{B142F10A-A81B-0F94-47C2-E887E09C7362}"/>
              </a:ext>
            </a:extLst>
          </p:cNvPr>
          <p:cNvPicPr>
            <a:picLocks noChangeAspect="1"/>
          </p:cNvPicPr>
          <p:nvPr/>
        </p:nvPicPr>
        <p:blipFill>
          <a:blip r:embed="rId2"/>
          <a:stretch>
            <a:fillRect/>
          </a:stretch>
        </p:blipFill>
        <p:spPr>
          <a:xfrm>
            <a:off x="2257425" y="1071492"/>
            <a:ext cx="7677150" cy="5038725"/>
          </a:xfrm>
          <a:prstGeom prst="rect">
            <a:avLst/>
          </a:prstGeom>
        </p:spPr>
      </p:pic>
      <p:sp>
        <p:nvSpPr>
          <p:cNvPr id="4" name="TextBox 6">
            <a:extLst>
              <a:ext uri="{FF2B5EF4-FFF2-40B4-BE49-F238E27FC236}">
                <a16:creationId xmlns:a16="http://schemas.microsoft.com/office/drawing/2014/main" id="{52C5EA39-2C40-90CB-D7A5-CE902DAAF200}"/>
              </a:ext>
            </a:extLst>
          </p:cNvPr>
          <p:cNvSpPr txBox="1"/>
          <p:nvPr/>
        </p:nvSpPr>
        <p:spPr>
          <a:xfrm>
            <a:off x="3352210" y="6344908"/>
            <a:ext cx="8229599" cy="369332"/>
          </a:xfrm>
          <a:prstGeom prst="rect">
            <a:avLst/>
          </a:prstGeom>
          <a:noFill/>
        </p:spPr>
        <p:txBody>
          <a:bodyPr wrap="square" rtlCol="0">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摘自</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7816-3</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标准，</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P34</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页</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188599159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2F33C-7797-3368-5193-8C2F7E622E58}"/>
              </a:ext>
            </a:extLst>
          </p:cNvPr>
          <p:cNvSpPr>
            <a:spLocks noGrp="1"/>
          </p:cNvSpPr>
          <p:nvPr>
            <p:ph type="title"/>
          </p:nvPr>
        </p:nvSpPr>
        <p:spPr/>
        <p:txBody>
          <a:bodyPr/>
          <a:lstStyle/>
          <a:p>
            <a:r>
              <a:rPr lang="en-US" altLang="zh-CN" dirty="0"/>
              <a:t>INS</a:t>
            </a:r>
            <a:r>
              <a:rPr lang="zh-CN" altLang="en-US" dirty="0"/>
              <a:t>字节含义（摘自</a:t>
            </a:r>
            <a:r>
              <a:rPr lang="en-US" altLang="zh-CN" dirty="0"/>
              <a:t>7816-4</a:t>
            </a:r>
            <a:r>
              <a:rPr lang="zh-CN" altLang="en-US" dirty="0"/>
              <a:t>标准，</a:t>
            </a:r>
            <a:r>
              <a:rPr lang="en-US" altLang="zh-CN" dirty="0"/>
              <a:t>P10</a:t>
            </a:r>
            <a:r>
              <a:rPr lang="zh-CN" altLang="en-US" dirty="0"/>
              <a:t>页）</a:t>
            </a:r>
          </a:p>
        </p:txBody>
      </p:sp>
      <p:pic>
        <p:nvPicPr>
          <p:cNvPr id="3" name="图片 2">
            <a:extLst>
              <a:ext uri="{FF2B5EF4-FFF2-40B4-BE49-F238E27FC236}">
                <a16:creationId xmlns:a16="http://schemas.microsoft.com/office/drawing/2014/main" id="{D74BC3BC-88DF-C265-DB4F-9E34308B1778}"/>
              </a:ext>
            </a:extLst>
          </p:cNvPr>
          <p:cNvPicPr>
            <a:picLocks noChangeAspect="1"/>
          </p:cNvPicPr>
          <p:nvPr/>
        </p:nvPicPr>
        <p:blipFill>
          <a:blip r:embed="rId2"/>
          <a:stretch>
            <a:fillRect/>
          </a:stretch>
        </p:blipFill>
        <p:spPr>
          <a:xfrm>
            <a:off x="3071898" y="905271"/>
            <a:ext cx="6048204" cy="5873560"/>
          </a:xfrm>
          <a:prstGeom prst="rect">
            <a:avLst/>
          </a:prstGeom>
        </p:spPr>
      </p:pic>
    </p:spTree>
    <p:extLst>
      <p:ext uri="{BB962C8B-B14F-4D97-AF65-F5344CB8AC3E}">
        <p14:creationId xmlns:p14="http://schemas.microsoft.com/office/powerpoint/2010/main" val="54049866"/>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51D5E-F8DC-6A0C-76BE-D8FDA9E5B5D1}"/>
              </a:ext>
            </a:extLst>
          </p:cNvPr>
          <p:cNvSpPr>
            <a:spLocks noGrp="1"/>
          </p:cNvSpPr>
          <p:nvPr>
            <p:ph type="title"/>
          </p:nvPr>
        </p:nvSpPr>
        <p:spPr/>
        <p:txBody>
          <a:bodyPr/>
          <a:lstStyle/>
          <a:p>
            <a:r>
              <a:rPr lang="zh-CN" altLang="en-US" dirty="0"/>
              <a:t>实验</a:t>
            </a:r>
            <a:r>
              <a:rPr lang="en-US" altLang="zh-CN" dirty="0"/>
              <a:t>1</a:t>
            </a:r>
            <a:r>
              <a:rPr lang="zh-CN" altLang="en-US" dirty="0"/>
              <a:t>：内部认证、获得随机数、选择应用</a:t>
            </a:r>
          </a:p>
        </p:txBody>
      </p:sp>
      <p:sp>
        <p:nvSpPr>
          <p:cNvPr id="3" name="文本框 2">
            <a:extLst>
              <a:ext uri="{FF2B5EF4-FFF2-40B4-BE49-F238E27FC236}">
                <a16:creationId xmlns:a16="http://schemas.microsoft.com/office/drawing/2014/main" id="{F954615E-4A8F-5541-7EE7-B42F7FB02D9C}"/>
              </a:ext>
            </a:extLst>
          </p:cNvPr>
          <p:cNvSpPr txBox="1"/>
          <p:nvPr/>
        </p:nvSpPr>
        <p:spPr>
          <a:xfrm>
            <a:off x="562621" y="1613118"/>
            <a:ext cx="4337153" cy="363176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内部认证（</a:t>
            </a:r>
            <a:r>
              <a:rPr lang="en-US" altLang="zh-CN" sz="2000" dirty="0">
                <a:latin typeface="+mn-ea"/>
                <a:ea typeface="+mn-ea"/>
              </a:rPr>
              <a:t>00 88</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读卡器认证卡的合法性，由读卡器发随机数、卡内做加密</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选择应用（</a:t>
            </a:r>
            <a:r>
              <a:rPr lang="en-US" altLang="zh-CN" sz="2000" dirty="0">
                <a:latin typeface="+mn-ea"/>
                <a:ea typeface="+mn-ea"/>
              </a:rPr>
              <a:t>00 A4</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选择一种具体的应用后，才能执行该应用下的指令</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获得随机数（</a:t>
            </a:r>
            <a:r>
              <a:rPr lang="en-US" altLang="zh-CN" sz="2000" dirty="0">
                <a:latin typeface="+mn-ea"/>
                <a:ea typeface="+mn-ea"/>
              </a:rPr>
              <a:t>00 84</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向卡获取随机数，用于外部认证</a:t>
            </a:r>
            <a:endParaRPr lang="en-US" altLang="zh-CN" sz="2000" dirty="0">
              <a:latin typeface="+mn-ea"/>
              <a:ea typeface="+mn-ea"/>
            </a:endParaRPr>
          </a:p>
        </p:txBody>
      </p:sp>
      <p:pic>
        <p:nvPicPr>
          <p:cNvPr id="9" name="图片 8">
            <a:extLst>
              <a:ext uri="{FF2B5EF4-FFF2-40B4-BE49-F238E27FC236}">
                <a16:creationId xmlns:a16="http://schemas.microsoft.com/office/drawing/2014/main" id="{79BB20E8-1BE6-7A6E-A904-A3F48C451A59}"/>
              </a:ext>
            </a:extLst>
          </p:cNvPr>
          <p:cNvPicPr>
            <a:picLocks noChangeAspect="1"/>
          </p:cNvPicPr>
          <p:nvPr/>
        </p:nvPicPr>
        <p:blipFill rotWithShape="1">
          <a:blip r:embed="rId2"/>
          <a:srcRect l="-1430"/>
          <a:stretch/>
        </p:blipFill>
        <p:spPr>
          <a:xfrm>
            <a:off x="5299094" y="1469531"/>
            <a:ext cx="6369408" cy="4110665"/>
          </a:xfrm>
          <a:prstGeom prst="rect">
            <a:avLst/>
          </a:prstGeom>
          <a:ln>
            <a:solidFill>
              <a:schemeClr val="tx1"/>
            </a:solidFill>
          </a:ln>
        </p:spPr>
      </p:pic>
      <p:pic>
        <p:nvPicPr>
          <p:cNvPr id="11" name="图片 10">
            <a:extLst>
              <a:ext uri="{FF2B5EF4-FFF2-40B4-BE49-F238E27FC236}">
                <a16:creationId xmlns:a16="http://schemas.microsoft.com/office/drawing/2014/main" id="{876960AC-FFEC-3C4A-BA37-1A9376B5A48D}"/>
              </a:ext>
            </a:extLst>
          </p:cNvPr>
          <p:cNvPicPr>
            <a:picLocks noChangeAspect="1"/>
          </p:cNvPicPr>
          <p:nvPr/>
        </p:nvPicPr>
        <p:blipFill>
          <a:blip r:embed="rId3"/>
          <a:stretch>
            <a:fillRect/>
          </a:stretch>
        </p:blipFill>
        <p:spPr>
          <a:xfrm>
            <a:off x="5281663" y="989673"/>
            <a:ext cx="6433767" cy="5099875"/>
          </a:xfrm>
          <a:prstGeom prst="rect">
            <a:avLst/>
          </a:prstGeom>
          <a:ln>
            <a:solidFill>
              <a:schemeClr val="tx1"/>
            </a:solidFill>
          </a:ln>
        </p:spPr>
      </p:pic>
    </p:spTree>
    <p:extLst>
      <p:ext uri="{BB962C8B-B14F-4D97-AF65-F5344CB8AC3E}">
        <p14:creationId xmlns:p14="http://schemas.microsoft.com/office/powerpoint/2010/main" val="17021431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4F7CE-DEC2-96D0-BB25-4D4A2E1060C9}"/>
              </a:ext>
            </a:extLst>
          </p:cNvPr>
          <p:cNvSpPr>
            <a:spLocks noGrp="1"/>
          </p:cNvSpPr>
          <p:nvPr>
            <p:ph type="title"/>
          </p:nvPr>
        </p:nvSpPr>
        <p:spPr/>
        <p:txBody>
          <a:bodyPr/>
          <a:lstStyle/>
          <a:p>
            <a:r>
              <a:rPr lang="zh-CN" altLang="en-US" dirty="0"/>
              <a:t>实验</a:t>
            </a:r>
            <a:r>
              <a:rPr lang="en-US" altLang="zh-CN" dirty="0"/>
              <a:t>2</a:t>
            </a:r>
            <a:r>
              <a:rPr lang="zh-CN" altLang="en-US" dirty="0"/>
              <a:t>：外部认证、更换密钥</a:t>
            </a:r>
          </a:p>
        </p:txBody>
      </p:sp>
      <p:pic>
        <p:nvPicPr>
          <p:cNvPr id="12" name="图片 11">
            <a:extLst>
              <a:ext uri="{FF2B5EF4-FFF2-40B4-BE49-F238E27FC236}">
                <a16:creationId xmlns:a16="http://schemas.microsoft.com/office/drawing/2014/main" id="{028A9B51-DB26-C812-36BE-F1383AAE23B8}"/>
              </a:ext>
            </a:extLst>
          </p:cNvPr>
          <p:cNvPicPr>
            <a:picLocks noChangeAspect="1"/>
          </p:cNvPicPr>
          <p:nvPr/>
        </p:nvPicPr>
        <p:blipFill>
          <a:blip r:embed="rId2"/>
          <a:stretch>
            <a:fillRect/>
          </a:stretch>
        </p:blipFill>
        <p:spPr>
          <a:xfrm>
            <a:off x="8547110" y="992849"/>
            <a:ext cx="3073128" cy="5152516"/>
          </a:xfrm>
          <a:prstGeom prst="rect">
            <a:avLst/>
          </a:prstGeom>
        </p:spPr>
      </p:pic>
      <p:pic>
        <p:nvPicPr>
          <p:cNvPr id="14" name="图片 13">
            <a:extLst>
              <a:ext uri="{FF2B5EF4-FFF2-40B4-BE49-F238E27FC236}">
                <a16:creationId xmlns:a16="http://schemas.microsoft.com/office/drawing/2014/main" id="{D30E9FB0-8CA2-72E2-CF71-D4F0020468FF}"/>
              </a:ext>
            </a:extLst>
          </p:cNvPr>
          <p:cNvPicPr>
            <a:picLocks noChangeAspect="1"/>
          </p:cNvPicPr>
          <p:nvPr/>
        </p:nvPicPr>
        <p:blipFill>
          <a:blip r:embed="rId3"/>
          <a:stretch>
            <a:fillRect/>
          </a:stretch>
        </p:blipFill>
        <p:spPr>
          <a:xfrm>
            <a:off x="5158617" y="978101"/>
            <a:ext cx="2742882" cy="5152516"/>
          </a:xfrm>
          <a:prstGeom prst="rect">
            <a:avLst/>
          </a:prstGeom>
        </p:spPr>
      </p:pic>
      <p:sp>
        <p:nvSpPr>
          <p:cNvPr id="16" name="文本框 15">
            <a:extLst>
              <a:ext uri="{FF2B5EF4-FFF2-40B4-BE49-F238E27FC236}">
                <a16:creationId xmlns:a16="http://schemas.microsoft.com/office/drawing/2014/main" id="{76E7E341-765A-6677-09D0-3AA7DF17936C}"/>
              </a:ext>
            </a:extLst>
          </p:cNvPr>
          <p:cNvSpPr txBox="1"/>
          <p:nvPr/>
        </p:nvSpPr>
        <p:spPr>
          <a:xfrm>
            <a:off x="466768" y="829895"/>
            <a:ext cx="4046238" cy="5478423"/>
          </a:xfrm>
          <a:prstGeom prst="rect">
            <a:avLst/>
          </a:prstGeom>
          <a:noFill/>
        </p:spPr>
        <p:txBody>
          <a:bodyPr wrap="square">
            <a:spAutoFit/>
          </a:bodyPr>
          <a:lstStyle/>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获得随机</a:t>
            </a:r>
            <a:r>
              <a:rPr lang="en-US" altLang="zh-CN" sz="1400" kern="100" dirty="0">
                <a:effectLst/>
                <a:latin typeface="Times New Roman" panose="02020603050405020304" pitchFamily="18" charset="0"/>
                <a:ea typeface="宋体" panose="02010600030101010101" pitchFamily="2" charset="-122"/>
              </a:rPr>
              <a:t>challenge</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0084000008</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外部认证</a:t>
            </a:r>
          </a:p>
          <a:p>
            <a:pPr indent="228600" algn="just"/>
            <a:r>
              <a:rPr lang="en-US" altLang="zh-CN" sz="1400" kern="100" dirty="0">
                <a:effectLst/>
                <a:latin typeface="宋体" panose="02010600030101010101" pitchFamily="2" charset="-122"/>
                <a:ea typeface="宋体" panose="02010600030101010101" pitchFamily="2" charset="-122"/>
              </a:rPr>
              <a:t>0082000008</a:t>
            </a:r>
            <a:r>
              <a:rPr lang="zh-CN" altLang="zh-CN" sz="1400" kern="100" dirty="0">
                <a:effectLst/>
                <a:latin typeface="Times New Roman" panose="02020603050405020304" pitchFamily="18" charset="0"/>
                <a:ea typeface="宋体" panose="02010600030101010101" pitchFamily="2" charset="-122"/>
              </a:rPr>
              <a:t>（</a:t>
            </a:r>
            <a:r>
              <a:rPr lang="en-US" altLang="zh-CN" sz="1400" kern="100" dirty="0">
                <a:solidFill>
                  <a:srgbClr val="FF0000"/>
                </a:solidFill>
                <a:effectLst/>
                <a:latin typeface="Times New Roman" panose="02020603050405020304" pitchFamily="18" charset="0"/>
                <a:ea typeface="宋体" panose="02010600030101010101" pitchFamily="2" charset="-122"/>
              </a:rPr>
              <a:t>8</a:t>
            </a:r>
            <a:r>
              <a:rPr lang="zh-CN" altLang="zh-CN" sz="1400" kern="100" dirty="0">
                <a:solidFill>
                  <a:srgbClr val="FF0000"/>
                </a:solidFill>
                <a:effectLst/>
                <a:latin typeface="Times New Roman" panose="02020603050405020304" pitchFamily="18" charset="0"/>
                <a:ea typeface="宋体" panose="02010600030101010101" pitchFamily="2" charset="-122"/>
              </a:rPr>
              <a:t>字节</a:t>
            </a:r>
            <a:r>
              <a:rPr lang="en-US" altLang="zh-CN" sz="1400" kern="100" dirty="0">
                <a:solidFill>
                  <a:srgbClr val="FF0000"/>
                </a:solidFill>
                <a:effectLst/>
                <a:latin typeface="Times New Roman" panose="02020603050405020304" pitchFamily="18" charset="0"/>
                <a:ea typeface="宋体" panose="02010600030101010101" pitchFamily="2" charset="-122"/>
              </a:rPr>
              <a:t>DES</a:t>
            </a:r>
            <a:r>
              <a:rPr lang="zh-CN" altLang="zh-CN" sz="1400" kern="100" dirty="0">
                <a:solidFill>
                  <a:srgbClr val="FF0000"/>
                </a:solidFill>
                <a:effectLst/>
                <a:latin typeface="Times New Roman" panose="02020603050405020304" pitchFamily="18" charset="0"/>
                <a:ea typeface="宋体" panose="02010600030101010101" pitchFamily="2" charset="-122"/>
              </a:rPr>
              <a:t>加密数据</a:t>
            </a:r>
            <a:r>
              <a:rPr lang="zh-CN" altLang="zh-CN" sz="1400" kern="100" dirty="0">
                <a:effectLst/>
                <a:latin typeface="Times New Roman" panose="02020603050405020304" pitchFamily="18" charset="0"/>
                <a:ea typeface="宋体" panose="02010600030101010101" pitchFamily="2" charset="-122"/>
              </a:rPr>
              <a:t>）</a:t>
            </a: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删除</a:t>
            </a:r>
            <a:r>
              <a:rPr lang="en-US" altLang="zh-CN" sz="1400" kern="100" dirty="0">
                <a:effectLst/>
                <a:latin typeface="Times New Roman" panose="02020603050405020304" pitchFamily="18" charset="0"/>
                <a:ea typeface="宋体" panose="02010600030101010101" pitchFamily="2" charset="-122"/>
              </a:rPr>
              <a:t>MF</a:t>
            </a:r>
            <a:r>
              <a:rPr lang="zh-CN" altLang="zh-CN" sz="1400" kern="100" dirty="0">
                <a:effectLst/>
                <a:latin typeface="Times New Roman" panose="02020603050405020304" pitchFamily="18" charset="0"/>
                <a:ea typeface="宋体" panose="02010600030101010101" pitchFamily="2" charset="-122"/>
              </a:rPr>
              <a:t>下面文件</a:t>
            </a:r>
          </a:p>
          <a:p>
            <a:pPr indent="228600" algn="just"/>
            <a:r>
              <a:rPr lang="en-US" altLang="zh-CN" sz="1400" kern="100" dirty="0">
                <a:effectLst/>
                <a:latin typeface="宋体" panose="02010600030101010101" pitchFamily="2" charset="-122"/>
                <a:ea typeface="宋体" panose="02010600030101010101" pitchFamily="2" charset="-122"/>
              </a:rPr>
              <a:t>800E000000</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//select</a:t>
            </a:r>
            <a:r>
              <a:rPr lang="zh-CN" altLang="zh-CN" sz="1400" kern="100" dirty="0">
                <a:effectLst/>
                <a:latin typeface="Times New Roman" panose="02020603050405020304" pitchFamily="18" charset="0"/>
                <a:ea typeface="宋体" panose="02010600030101010101" pitchFamily="2" charset="-122"/>
              </a:rPr>
              <a:t>应用</a:t>
            </a:r>
          </a:p>
          <a:p>
            <a:pPr indent="228600" algn="just"/>
            <a:r>
              <a:rPr lang="en-US" altLang="zh-CN" sz="1400" kern="100" dirty="0">
                <a:effectLst/>
                <a:latin typeface="宋体" panose="02010600030101010101" pitchFamily="2" charset="-122"/>
                <a:ea typeface="宋体" panose="02010600030101010101" pitchFamily="2" charset="-122"/>
              </a:rPr>
              <a:t>00A4000000</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建立</a:t>
            </a:r>
            <a:r>
              <a:rPr lang="en-US" altLang="zh-CN" sz="1400" kern="100" dirty="0">
                <a:effectLst/>
                <a:latin typeface="Times New Roman" panose="02020603050405020304" pitchFamily="18" charset="0"/>
                <a:ea typeface="宋体" panose="02010600030101010101" pitchFamily="2" charset="-122"/>
              </a:rPr>
              <a:t>MF</a:t>
            </a:r>
            <a:r>
              <a:rPr lang="zh-CN" altLang="zh-CN" sz="1400" kern="100" dirty="0">
                <a:effectLst/>
                <a:latin typeface="Times New Roman" panose="02020603050405020304" pitchFamily="18" charset="0"/>
                <a:ea typeface="宋体" panose="02010600030101010101" pitchFamily="2" charset="-122"/>
              </a:rPr>
              <a:t>下密钥文件</a:t>
            </a:r>
          </a:p>
          <a:p>
            <a:pPr indent="228600" algn="just"/>
            <a:r>
              <a:rPr lang="en-US" altLang="zh-CN" sz="1400" kern="100" dirty="0">
                <a:effectLst/>
                <a:latin typeface="宋体" panose="02010600030101010101" pitchFamily="2" charset="-122"/>
                <a:ea typeface="宋体" panose="02010600030101010101" pitchFamily="2" charset="-122"/>
              </a:rPr>
              <a:t>80E00000073F00B001F0FFFF</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文件线路保护密钥</a:t>
            </a:r>
          </a:p>
          <a:p>
            <a:pPr indent="228600" algn="just"/>
            <a:r>
              <a:rPr lang="en-US" altLang="zh-CN" sz="1400" kern="100" dirty="0">
                <a:effectLst/>
                <a:latin typeface="宋体" panose="02010600030101010101" pitchFamily="2" charset="-122"/>
                <a:ea typeface="宋体" panose="02010600030101010101" pitchFamily="2" charset="-122"/>
              </a:rPr>
              <a:t>80D401000D36F0F0FF88FFFFFFFFFFFFFFFF</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外部</a:t>
            </a:r>
            <a:r>
              <a:rPr lang="zh-CN" altLang="zh-CN" sz="1400" kern="100" dirty="0">
                <a:solidFill>
                  <a:srgbClr val="FF0000"/>
                </a:solidFill>
                <a:latin typeface="Times New Roman" panose="02020603050405020304" pitchFamily="18" charset="0"/>
                <a:ea typeface="宋体" panose="02010600030101010101" pitchFamily="2" charset="-122"/>
              </a:rPr>
              <a:t>认证密钥</a:t>
            </a:r>
          </a:p>
          <a:p>
            <a:pPr indent="228600" algn="just"/>
            <a:r>
              <a:rPr lang="en-US" altLang="zh-CN" sz="1400" kern="100" dirty="0">
                <a:effectLst/>
                <a:latin typeface="宋体" panose="02010600030101010101" pitchFamily="2" charset="-122"/>
                <a:ea typeface="宋体" panose="02010600030101010101" pitchFamily="2" charset="-122"/>
              </a:rPr>
              <a:t>80D401000D39F0F0AA881122334455667788</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解锁口令密钥</a:t>
            </a:r>
          </a:p>
          <a:p>
            <a:pPr indent="228600" algn="just"/>
            <a:r>
              <a:rPr lang="en-US" altLang="zh-CN" sz="1400" kern="100" dirty="0">
                <a:effectLst/>
                <a:latin typeface="宋体" panose="02010600030101010101" pitchFamily="2" charset="-122"/>
                <a:ea typeface="宋体" panose="02010600030101010101" pitchFamily="2" charset="-122"/>
              </a:rPr>
              <a:t>80D401000D37F0F0FF881122334455667788</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口令密钥</a:t>
            </a:r>
          </a:p>
          <a:p>
            <a:pPr indent="228600" algn="just"/>
            <a:r>
              <a:rPr lang="en-US" altLang="zh-CN" sz="1400" kern="100" dirty="0">
                <a:effectLst/>
                <a:latin typeface="宋体" panose="02010600030101010101" pitchFamily="2" charset="-122"/>
                <a:ea typeface="宋体" panose="02010600030101010101" pitchFamily="2" charset="-122"/>
              </a:rPr>
              <a:t>80D40100083AF0EF4488123456</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重装密钥</a:t>
            </a:r>
          </a:p>
          <a:p>
            <a:pPr indent="228600" algn="just"/>
            <a:r>
              <a:rPr lang="en-US" altLang="zh-CN" sz="1400" kern="100" dirty="0">
                <a:effectLst/>
                <a:latin typeface="宋体" panose="02010600030101010101" pitchFamily="2" charset="-122"/>
                <a:ea typeface="宋体" panose="02010600030101010101" pitchFamily="2" charset="-122"/>
              </a:rPr>
              <a:t>80D401000D38F0F0FF880102030405060708</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新加的</a:t>
            </a:r>
            <a:r>
              <a:rPr lang="zh-CN" altLang="zh-CN" sz="1400" kern="100" dirty="0">
                <a:solidFill>
                  <a:srgbClr val="FF0000"/>
                </a:solidFill>
                <a:effectLst/>
                <a:latin typeface="Times New Roman" panose="02020603050405020304" pitchFamily="18" charset="0"/>
                <a:ea typeface="宋体" panose="02010600030101010101" pitchFamily="2" charset="-122"/>
              </a:rPr>
              <a:t>内部认证</a:t>
            </a:r>
            <a:r>
              <a:rPr lang="en-US" altLang="zh-CN" sz="1400" kern="100" dirty="0">
                <a:solidFill>
                  <a:srgbClr val="FF0000"/>
                </a:solidFill>
                <a:effectLst/>
                <a:latin typeface="Times New Roman" panose="02020603050405020304" pitchFamily="18" charset="0"/>
                <a:ea typeface="宋体" panose="02010600030101010101" pitchFamily="2" charset="-122"/>
              </a:rPr>
              <a:t>DES</a:t>
            </a:r>
            <a:r>
              <a:rPr lang="zh-CN" altLang="zh-CN" sz="1400" kern="100" dirty="0">
                <a:solidFill>
                  <a:srgbClr val="FF0000"/>
                </a:solidFill>
                <a:effectLst/>
                <a:latin typeface="Times New Roman" panose="02020603050405020304" pitchFamily="18" charset="0"/>
                <a:ea typeface="宋体" panose="02010600030101010101" pitchFamily="2" charset="-122"/>
              </a:rPr>
              <a:t>密钥</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80D401000D30F0F000001122334455667788</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内部认证</a:t>
            </a:r>
          </a:p>
          <a:p>
            <a:pPr indent="228600" algn="just"/>
            <a:r>
              <a:rPr lang="en-US" altLang="zh-CN" sz="1400" kern="100" dirty="0">
                <a:effectLst/>
                <a:latin typeface="宋体" panose="02010600030101010101" pitchFamily="2" charset="-122"/>
                <a:ea typeface="宋体" panose="02010600030101010101" pitchFamily="2" charset="-122"/>
              </a:rPr>
              <a:t>00880000081122334455667788</a:t>
            </a:r>
            <a:endParaRPr lang="zh-CN" altLang="zh-CN" sz="1400" kern="100" dirty="0">
              <a:effectLst/>
              <a:latin typeface="Times New Roman" panose="02020603050405020304" pitchFamily="18" charset="0"/>
              <a:ea typeface="宋体" panose="02010600030101010101" pitchFamily="2" charset="-122"/>
            </a:endParaRPr>
          </a:p>
          <a:p>
            <a:pPr indent="228600" algn="just"/>
            <a:r>
              <a:rPr lang="en-US" altLang="zh-CN" sz="1400" kern="100" dirty="0">
                <a:effectLst/>
                <a:latin typeface="宋体" panose="02010600030101010101" pitchFamily="2" charset="-122"/>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应该输出的正确密文：</a:t>
            </a:r>
            <a:r>
              <a:rPr lang="en-US" altLang="zh-CN" sz="1400" kern="100" dirty="0">
                <a:effectLst/>
                <a:latin typeface="Times New Roman" panose="02020603050405020304" pitchFamily="18" charset="0"/>
                <a:ea typeface="宋体" panose="02010600030101010101" pitchFamily="2" charset="-122"/>
              </a:rPr>
              <a:t>CD09BC4876AC0F2B</a:t>
            </a:r>
            <a:endParaRPr lang="zh-CN" altLang="zh-CN" sz="1400" kern="100" dirty="0">
              <a:effectLst/>
              <a:latin typeface="Times New Roman" panose="02020603050405020304" pitchFamily="18" charset="0"/>
              <a:ea typeface="宋体" panose="02010600030101010101" pitchFamily="2" charset="-122"/>
            </a:endParaRPr>
          </a:p>
        </p:txBody>
      </p:sp>
      <p:sp>
        <p:nvSpPr>
          <p:cNvPr id="17" name="TextBox 6">
            <a:extLst>
              <a:ext uri="{FF2B5EF4-FFF2-40B4-BE49-F238E27FC236}">
                <a16:creationId xmlns:a16="http://schemas.microsoft.com/office/drawing/2014/main" id="{98DF499B-91E8-D10F-0244-F3E820764F61}"/>
              </a:ext>
            </a:extLst>
          </p:cNvPr>
          <p:cNvSpPr txBox="1"/>
          <p:nvPr/>
        </p:nvSpPr>
        <p:spPr>
          <a:xfrm>
            <a:off x="3352210" y="6344908"/>
            <a:ext cx="8229599" cy="369332"/>
          </a:xfrm>
          <a:prstGeom prst="rect">
            <a:avLst/>
          </a:prstGeom>
          <a:noFill/>
        </p:spPr>
        <p:txBody>
          <a:bodyPr wrap="square" rtlCol="0">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默认密钥：</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8</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字节</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0xFFFFFFFF FFFFFFFF</a:t>
            </a:r>
          </a:p>
        </p:txBody>
      </p:sp>
    </p:spTree>
    <p:extLst>
      <p:ext uri="{BB962C8B-B14F-4D97-AF65-F5344CB8AC3E}">
        <p14:creationId xmlns:p14="http://schemas.microsoft.com/office/powerpoint/2010/main" val="343196235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64FC-2CB2-9EB4-3B12-4B529C8D3C7E}"/>
              </a:ext>
            </a:extLst>
          </p:cNvPr>
          <p:cNvSpPr>
            <a:spLocks noGrp="1"/>
          </p:cNvSpPr>
          <p:nvPr>
            <p:ph type="title"/>
          </p:nvPr>
        </p:nvSpPr>
        <p:spPr/>
        <p:txBody>
          <a:bodyPr/>
          <a:lstStyle/>
          <a:p>
            <a:r>
              <a:rPr lang="zh-CN" altLang="en-US" dirty="0"/>
              <a:t>实验</a:t>
            </a:r>
            <a:r>
              <a:rPr lang="en-US" altLang="zh-CN" dirty="0"/>
              <a:t>2</a:t>
            </a:r>
            <a:r>
              <a:rPr lang="zh-CN" altLang="en-US" dirty="0"/>
              <a:t>：外部认证、更换密钥</a:t>
            </a:r>
          </a:p>
        </p:txBody>
      </p:sp>
      <p:sp>
        <p:nvSpPr>
          <p:cNvPr id="8" name="TextBox 6">
            <a:extLst>
              <a:ext uri="{FF2B5EF4-FFF2-40B4-BE49-F238E27FC236}">
                <a16:creationId xmlns:a16="http://schemas.microsoft.com/office/drawing/2014/main" id="{B5FD0100-AFA2-CAFE-BA09-F332F9800B47}"/>
              </a:ext>
            </a:extLst>
          </p:cNvPr>
          <p:cNvSpPr txBox="1"/>
          <p:nvPr/>
        </p:nvSpPr>
        <p:spPr>
          <a:xfrm>
            <a:off x="8512697" y="5511849"/>
            <a:ext cx="1970102" cy="369332"/>
          </a:xfrm>
          <a:prstGeom prst="rect">
            <a:avLst/>
          </a:prstGeom>
          <a:noFill/>
        </p:spPr>
        <p:txBody>
          <a:bodyPr wrap="square" rtlCol="0">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第三方计算器</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
        <p:nvSpPr>
          <p:cNvPr id="9" name="文本框 8">
            <a:extLst>
              <a:ext uri="{FF2B5EF4-FFF2-40B4-BE49-F238E27FC236}">
                <a16:creationId xmlns:a16="http://schemas.microsoft.com/office/drawing/2014/main" id="{274C6F20-25CD-C3D9-633E-76D806C3BD52}"/>
              </a:ext>
            </a:extLst>
          </p:cNvPr>
          <p:cNvSpPr txBox="1"/>
          <p:nvPr/>
        </p:nvSpPr>
        <p:spPr>
          <a:xfrm>
            <a:off x="581434" y="1006856"/>
            <a:ext cx="3285716" cy="3323987"/>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外部认证：</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由智能卡生成随机数</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计算机端计算对随机数的加密结果</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返回给卡进行验证</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外部认证成功：</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计算机端即可获得一定的智能卡操作权限</a:t>
            </a:r>
            <a:endParaRPr lang="en-US" altLang="zh-CN" sz="2000" dirty="0">
              <a:latin typeface="+mn-ea"/>
              <a:ea typeface="+mn-ea"/>
            </a:endParaRPr>
          </a:p>
        </p:txBody>
      </p:sp>
      <p:grpSp>
        <p:nvGrpSpPr>
          <p:cNvPr id="6" name="组合 5">
            <a:extLst>
              <a:ext uri="{FF2B5EF4-FFF2-40B4-BE49-F238E27FC236}">
                <a16:creationId xmlns:a16="http://schemas.microsoft.com/office/drawing/2014/main" id="{A1CF871E-C603-3254-AB2C-C8F0C0EA3B13}"/>
              </a:ext>
            </a:extLst>
          </p:cNvPr>
          <p:cNvGrpSpPr/>
          <p:nvPr/>
        </p:nvGrpSpPr>
        <p:grpSpPr>
          <a:xfrm>
            <a:off x="4301367" y="978101"/>
            <a:ext cx="2742882" cy="5152516"/>
            <a:chOff x="4301367" y="978101"/>
            <a:chExt cx="2742882" cy="5152516"/>
          </a:xfrm>
        </p:grpSpPr>
        <p:pic>
          <p:nvPicPr>
            <p:cNvPr id="5" name="图片 4">
              <a:extLst>
                <a:ext uri="{FF2B5EF4-FFF2-40B4-BE49-F238E27FC236}">
                  <a16:creationId xmlns:a16="http://schemas.microsoft.com/office/drawing/2014/main" id="{71B2EE0A-68D7-5E1B-E0E3-8FAAC8369FB2}"/>
                </a:ext>
              </a:extLst>
            </p:cNvPr>
            <p:cNvPicPr>
              <a:picLocks noChangeAspect="1"/>
            </p:cNvPicPr>
            <p:nvPr/>
          </p:nvPicPr>
          <p:blipFill>
            <a:blip r:embed="rId2"/>
            <a:stretch>
              <a:fillRect/>
            </a:stretch>
          </p:blipFill>
          <p:spPr>
            <a:xfrm>
              <a:off x="4301367" y="978101"/>
              <a:ext cx="2742882" cy="5152516"/>
            </a:xfrm>
            <a:prstGeom prst="rect">
              <a:avLst/>
            </a:prstGeom>
            <a:ln>
              <a:solidFill>
                <a:schemeClr val="tx1"/>
              </a:solidFill>
            </a:ln>
          </p:spPr>
        </p:pic>
        <p:sp>
          <p:nvSpPr>
            <p:cNvPr id="3" name="矩形: 圆角 2">
              <a:extLst>
                <a:ext uri="{FF2B5EF4-FFF2-40B4-BE49-F238E27FC236}">
                  <a16:creationId xmlns:a16="http://schemas.microsoft.com/office/drawing/2014/main" id="{4B812D06-A591-9B38-297B-0A4B2C717D6D}"/>
                </a:ext>
              </a:extLst>
            </p:cNvPr>
            <p:cNvSpPr/>
            <p:nvPr/>
          </p:nvSpPr>
          <p:spPr>
            <a:xfrm>
              <a:off x="4303208" y="1897380"/>
              <a:ext cx="1216746" cy="177349"/>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981E24E0-56B4-EAEF-EDE8-9B5DFB8DE5F6}"/>
                </a:ext>
              </a:extLst>
            </p:cNvPr>
            <p:cNvSpPr/>
            <p:nvPr/>
          </p:nvSpPr>
          <p:spPr>
            <a:xfrm>
              <a:off x="5094915" y="2632710"/>
              <a:ext cx="1216746" cy="177349"/>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CF30A3E3-26A3-F2E8-88DB-3B4F289249BE}"/>
              </a:ext>
            </a:extLst>
          </p:cNvPr>
          <p:cNvGrpSpPr/>
          <p:nvPr/>
        </p:nvGrpSpPr>
        <p:grpSpPr>
          <a:xfrm>
            <a:off x="7376737" y="1736175"/>
            <a:ext cx="4233829" cy="3713856"/>
            <a:chOff x="7376737" y="1736175"/>
            <a:chExt cx="4233829" cy="3713856"/>
          </a:xfrm>
        </p:grpSpPr>
        <p:pic>
          <p:nvPicPr>
            <p:cNvPr id="7" name="图片 6">
              <a:extLst>
                <a:ext uri="{FF2B5EF4-FFF2-40B4-BE49-F238E27FC236}">
                  <a16:creationId xmlns:a16="http://schemas.microsoft.com/office/drawing/2014/main" id="{9E7A5925-B08E-5C55-1744-F0704E4713EE}"/>
                </a:ext>
              </a:extLst>
            </p:cNvPr>
            <p:cNvPicPr>
              <a:picLocks noChangeAspect="1"/>
            </p:cNvPicPr>
            <p:nvPr/>
          </p:nvPicPr>
          <p:blipFill>
            <a:blip r:embed="rId3"/>
            <a:stretch>
              <a:fillRect/>
            </a:stretch>
          </p:blipFill>
          <p:spPr>
            <a:xfrm>
              <a:off x="7384930" y="1769917"/>
              <a:ext cx="4225636" cy="3680114"/>
            </a:xfrm>
            <a:prstGeom prst="rect">
              <a:avLst/>
            </a:prstGeom>
            <a:ln>
              <a:solidFill>
                <a:schemeClr val="tx1"/>
              </a:solidFill>
            </a:ln>
          </p:spPr>
        </p:pic>
        <p:sp>
          <p:nvSpPr>
            <p:cNvPr id="10" name="矩形: 圆角 9">
              <a:extLst>
                <a:ext uri="{FF2B5EF4-FFF2-40B4-BE49-F238E27FC236}">
                  <a16:creationId xmlns:a16="http://schemas.microsoft.com/office/drawing/2014/main" id="{9F22CB2A-6929-0467-1148-859EE13314FE}"/>
                </a:ext>
              </a:extLst>
            </p:cNvPr>
            <p:cNvSpPr/>
            <p:nvPr/>
          </p:nvSpPr>
          <p:spPr>
            <a:xfrm>
              <a:off x="7376737" y="2074729"/>
              <a:ext cx="1106133" cy="177349"/>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1" name="TextBox 6">
              <a:extLst>
                <a:ext uri="{FF2B5EF4-FFF2-40B4-BE49-F238E27FC236}">
                  <a16:creationId xmlns:a16="http://schemas.microsoft.com/office/drawing/2014/main" id="{A317C961-5352-8DFD-EC4A-D08F5D3C83DF}"/>
                </a:ext>
              </a:extLst>
            </p:cNvPr>
            <p:cNvSpPr txBox="1"/>
            <p:nvPr/>
          </p:nvSpPr>
          <p:spPr>
            <a:xfrm>
              <a:off x="7929803" y="1736175"/>
              <a:ext cx="1840159" cy="338554"/>
            </a:xfrm>
            <a:prstGeom prst="rect">
              <a:avLst/>
            </a:prstGeom>
            <a:noFill/>
          </p:spPr>
          <p:txBody>
            <a:bodyPr wrap="square" rtlCol="0">
              <a:spAutoFit/>
            </a:bodyPr>
            <a:lstStyle/>
            <a:p>
              <a:pPr algn="ctr"/>
              <a:r>
                <a:rPr kumimoji="1" lang="zh-CN" altLang="en-US" sz="1600" b="1" dirty="0">
                  <a:solidFill>
                    <a:srgbClr val="C00000"/>
                  </a:solidFill>
                  <a:latin typeface="Arial" panose="020B0604020202020204" pitchFamily="34" charset="0"/>
                  <a:ea typeface="Heiti SC Light" charset="-122"/>
                  <a:cs typeface="Arial" panose="020B0604020202020204" pitchFamily="34" charset="0"/>
                </a:rPr>
                <a:t>外部认证密钥已知</a:t>
              </a:r>
              <a:endParaRPr kumimoji="1" lang="en-US" altLang="zh-CN" sz="1600" b="1" dirty="0">
                <a:solidFill>
                  <a:srgbClr val="C00000"/>
                </a:solidFill>
                <a:latin typeface="Arial" panose="020B0604020202020204" pitchFamily="34" charset="0"/>
                <a:ea typeface="Heiti SC Light" charset="-122"/>
                <a:cs typeface="Arial" panose="020B0604020202020204" pitchFamily="34" charset="0"/>
              </a:endParaRPr>
            </a:p>
          </p:txBody>
        </p:sp>
      </p:grpSp>
    </p:spTree>
    <p:extLst>
      <p:ext uri="{BB962C8B-B14F-4D97-AF65-F5344CB8AC3E}">
        <p14:creationId xmlns:p14="http://schemas.microsoft.com/office/powerpoint/2010/main" val="40434529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64FC-2CB2-9EB4-3B12-4B529C8D3C7E}"/>
              </a:ext>
            </a:extLst>
          </p:cNvPr>
          <p:cNvSpPr>
            <a:spLocks noGrp="1"/>
          </p:cNvSpPr>
          <p:nvPr>
            <p:ph type="title"/>
          </p:nvPr>
        </p:nvSpPr>
        <p:spPr/>
        <p:txBody>
          <a:bodyPr/>
          <a:lstStyle/>
          <a:p>
            <a:r>
              <a:rPr lang="zh-CN" altLang="en-US" dirty="0"/>
              <a:t>实验</a:t>
            </a:r>
            <a:r>
              <a:rPr lang="en-US" altLang="zh-CN" dirty="0"/>
              <a:t>3</a:t>
            </a:r>
            <a:r>
              <a:rPr lang="zh-CN" altLang="en-US" dirty="0"/>
              <a:t>：验证口令</a:t>
            </a:r>
          </a:p>
        </p:txBody>
      </p:sp>
      <p:sp>
        <p:nvSpPr>
          <p:cNvPr id="9" name="文本框 8">
            <a:extLst>
              <a:ext uri="{FF2B5EF4-FFF2-40B4-BE49-F238E27FC236}">
                <a16:creationId xmlns:a16="http://schemas.microsoft.com/office/drawing/2014/main" id="{274C6F20-25CD-C3D9-633E-76D806C3BD52}"/>
              </a:ext>
            </a:extLst>
          </p:cNvPr>
          <p:cNvSpPr txBox="1"/>
          <p:nvPr/>
        </p:nvSpPr>
        <p:spPr>
          <a:xfrm>
            <a:off x="577849" y="1063337"/>
            <a:ext cx="4279901" cy="1938992"/>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验证口令：</a:t>
            </a:r>
            <a:r>
              <a:rPr lang="en-US" altLang="zh-CN" dirty="0">
                <a:latin typeface="+mn-ea"/>
                <a:ea typeface="+mn-ea"/>
              </a:rPr>
              <a:t>0020000003 123456</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返回成功：</a:t>
            </a:r>
            <a:r>
              <a:rPr lang="en-US" altLang="zh-CN" dirty="0">
                <a:latin typeface="+mn-ea"/>
                <a:ea typeface="+mn-ea"/>
              </a:rPr>
              <a:t>9000</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返回失败：</a:t>
            </a:r>
            <a:r>
              <a:rPr lang="en-US" altLang="zh-CN" dirty="0">
                <a:latin typeface="+mn-ea"/>
                <a:ea typeface="+mn-ea"/>
              </a:rPr>
              <a:t>63CX</a:t>
            </a:r>
            <a:r>
              <a:rPr lang="zh-CN" altLang="en-US" dirty="0">
                <a:latin typeface="+mn-ea"/>
                <a:ea typeface="+mn-ea"/>
              </a:rPr>
              <a:t>，</a:t>
            </a:r>
            <a:r>
              <a:rPr lang="en-US" altLang="zh-CN" dirty="0">
                <a:latin typeface="+mn-ea"/>
                <a:ea typeface="+mn-ea"/>
              </a:rPr>
              <a:t>X</a:t>
            </a:r>
            <a:r>
              <a:rPr lang="zh-CN" altLang="en-US" dirty="0">
                <a:latin typeface="+mn-ea"/>
                <a:ea typeface="+mn-ea"/>
              </a:rPr>
              <a:t>为允许失败次数</a:t>
            </a:r>
            <a:endParaRPr lang="en-US" altLang="zh-CN"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注：复位并不能恢复</a:t>
            </a:r>
            <a:r>
              <a:rPr lang="en-US" altLang="zh-CN" dirty="0">
                <a:latin typeface="+mn-ea"/>
                <a:ea typeface="+mn-ea"/>
              </a:rPr>
              <a:t>X</a:t>
            </a:r>
            <a:r>
              <a:rPr lang="zh-CN" altLang="en-US" dirty="0">
                <a:latin typeface="+mn-ea"/>
                <a:ea typeface="+mn-ea"/>
              </a:rPr>
              <a:t>的值，</a:t>
            </a:r>
            <a:r>
              <a:rPr lang="en-US" altLang="zh-CN" dirty="0">
                <a:latin typeface="+mn-ea"/>
                <a:ea typeface="+mn-ea"/>
              </a:rPr>
              <a:t>X=0</a:t>
            </a:r>
            <a:r>
              <a:rPr lang="zh-CN" altLang="en-US" dirty="0">
                <a:latin typeface="+mn-ea"/>
                <a:ea typeface="+mn-ea"/>
              </a:rPr>
              <a:t>时该文件锁死</a:t>
            </a:r>
            <a:endParaRPr lang="en-US" altLang="zh-CN" dirty="0">
              <a:latin typeface="+mn-ea"/>
              <a:ea typeface="+mn-ea"/>
            </a:endParaRPr>
          </a:p>
        </p:txBody>
      </p:sp>
      <p:pic>
        <p:nvPicPr>
          <p:cNvPr id="6" name="图片 5">
            <a:extLst>
              <a:ext uri="{FF2B5EF4-FFF2-40B4-BE49-F238E27FC236}">
                <a16:creationId xmlns:a16="http://schemas.microsoft.com/office/drawing/2014/main" id="{5A66955C-ED49-4301-B65F-93CF8DB2368B}"/>
              </a:ext>
            </a:extLst>
          </p:cNvPr>
          <p:cNvPicPr>
            <a:picLocks noChangeAspect="1"/>
          </p:cNvPicPr>
          <p:nvPr/>
        </p:nvPicPr>
        <p:blipFill rotWithShape="1">
          <a:blip r:embed="rId2"/>
          <a:srcRect l="-1671"/>
          <a:stretch/>
        </p:blipFill>
        <p:spPr>
          <a:xfrm>
            <a:off x="5183247" y="1158587"/>
            <a:ext cx="6128943" cy="4883727"/>
          </a:xfrm>
          <a:prstGeom prst="rect">
            <a:avLst/>
          </a:prstGeom>
          <a:ln>
            <a:solidFill>
              <a:schemeClr val="tx1"/>
            </a:solidFill>
          </a:ln>
        </p:spPr>
      </p:pic>
      <p:pic>
        <p:nvPicPr>
          <p:cNvPr id="11" name="图片 10">
            <a:extLst>
              <a:ext uri="{FF2B5EF4-FFF2-40B4-BE49-F238E27FC236}">
                <a16:creationId xmlns:a16="http://schemas.microsoft.com/office/drawing/2014/main" id="{6DB38854-C284-BFE1-0DD7-BDBB5BC720BC}"/>
              </a:ext>
            </a:extLst>
          </p:cNvPr>
          <p:cNvPicPr>
            <a:picLocks noChangeAspect="1"/>
          </p:cNvPicPr>
          <p:nvPr/>
        </p:nvPicPr>
        <p:blipFill>
          <a:blip r:embed="rId3"/>
          <a:stretch>
            <a:fillRect/>
          </a:stretch>
        </p:blipFill>
        <p:spPr>
          <a:xfrm>
            <a:off x="685655" y="3371201"/>
            <a:ext cx="3299113" cy="2654011"/>
          </a:xfrm>
          <a:prstGeom prst="rect">
            <a:avLst/>
          </a:prstGeom>
        </p:spPr>
      </p:pic>
    </p:spTree>
    <p:extLst>
      <p:ext uri="{BB962C8B-B14F-4D97-AF65-F5344CB8AC3E}">
        <p14:creationId xmlns:p14="http://schemas.microsoft.com/office/powerpoint/2010/main" val="40096172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3512A-D237-C177-8D9D-520986C4437A}"/>
              </a:ext>
            </a:extLst>
          </p:cNvPr>
          <p:cNvSpPr>
            <a:spLocks noGrp="1"/>
          </p:cNvSpPr>
          <p:nvPr>
            <p:ph type="title"/>
          </p:nvPr>
        </p:nvSpPr>
        <p:spPr/>
        <p:txBody>
          <a:bodyPr/>
          <a:lstStyle/>
          <a:p>
            <a:r>
              <a:rPr lang="en-US" altLang="zh-CN" dirty="0"/>
              <a:t>SW1</a:t>
            </a:r>
            <a:r>
              <a:rPr lang="zh-CN" altLang="en-US" dirty="0"/>
              <a:t>字节含义</a:t>
            </a:r>
          </a:p>
        </p:txBody>
      </p:sp>
      <p:pic>
        <p:nvPicPr>
          <p:cNvPr id="3" name="图片 2">
            <a:extLst>
              <a:ext uri="{FF2B5EF4-FFF2-40B4-BE49-F238E27FC236}">
                <a16:creationId xmlns:a16="http://schemas.microsoft.com/office/drawing/2014/main" id="{83F8C215-0B3A-B51F-FD4D-D85583BDBC03}"/>
              </a:ext>
            </a:extLst>
          </p:cNvPr>
          <p:cNvPicPr>
            <a:picLocks noChangeAspect="1"/>
          </p:cNvPicPr>
          <p:nvPr/>
        </p:nvPicPr>
        <p:blipFill>
          <a:blip r:embed="rId2"/>
          <a:stretch>
            <a:fillRect/>
          </a:stretch>
        </p:blipFill>
        <p:spPr>
          <a:xfrm>
            <a:off x="910791" y="1161680"/>
            <a:ext cx="10370421" cy="4830233"/>
          </a:xfrm>
          <a:prstGeom prst="rect">
            <a:avLst/>
          </a:prstGeom>
        </p:spPr>
      </p:pic>
      <p:sp>
        <p:nvSpPr>
          <p:cNvPr id="4" name="TextBox 6">
            <a:extLst>
              <a:ext uri="{FF2B5EF4-FFF2-40B4-BE49-F238E27FC236}">
                <a16:creationId xmlns:a16="http://schemas.microsoft.com/office/drawing/2014/main" id="{D634943C-72D6-EB37-BC9F-5B1601D66498}"/>
              </a:ext>
            </a:extLst>
          </p:cNvPr>
          <p:cNvSpPr txBox="1"/>
          <p:nvPr/>
        </p:nvSpPr>
        <p:spPr>
          <a:xfrm>
            <a:off x="2804063" y="6330161"/>
            <a:ext cx="8229599" cy="369332"/>
          </a:xfrm>
          <a:prstGeom prst="rect">
            <a:avLst/>
          </a:prstGeom>
          <a:noFill/>
        </p:spPr>
        <p:txBody>
          <a:bodyPr wrap="square" rtlCol="0">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摘自</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7816-4</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标准，</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P11</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页</a:t>
            </a:r>
            <a:endParaRPr kumimoji="1" lang="en-US" altLang="zh-CN" b="1"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3018570361"/>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A4294-BD88-7644-9A66-52A5260AC4CB}"/>
              </a:ext>
            </a:extLst>
          </p:cNvPr>
          <p:cNvSpPr>
            <a:spLocks noGrp="1"/>
          </p:cNvSpPr>
          <p:nvPr>
            <p:ph type="title"/>
          </p:nvPr>
        </p:nvSpPr>
        <p:spPr/>
        <p:txBody>
          <a:bodyPr/>
          <a:lstStyle/>
          <a:p>
            <a:r>
              <a:rPr lang="en-US" altLang="zh-CN" dirty="0"/>
              <a:t>SW2</a:t>
            </a:r>
            <a:r>
              <a:rPr lang="zh-CN" altLang="en-US" dirty="0"/>
              <a:t>字节含义（摘自</a:t>
            </a:r>
            <a:r>
              <a:rPr lang="en-US" altLang="zh-CN" dirty="0"/>
              <a:t>7816-4</a:t>
            </a:r>
            <a:r>
              <a:rPr lang="zh-CN" altLang="en-US" dirty="0"/>
              <a:t>标准，</a:t>
            </a:r>
            <a:r>
              <a:rPr lang="en-US" altLang="zh-CN" dirty="0"/>
              <a:t>P12</a:t>
            </a:r>
            <a:r>
              <a:rPr lang="zh-CN" altLang="en-US" dirty="0"/>
              <a:t>页）</a:t>
            </a:r>
          </a:p>
        </p:txBody>
      </p:sp>
      <p:pic>
        <p:nvPicPr>
          <p:cNvPr id="3" name="图片 2">
            <a:extLst>
              <a:ext uri="{FF2B5EF4-FFF2-40B4-BE49-F238E27FC236}">
                <a16:creationId xmlns:a16="http://schemas.microsoft.com/office/drawing/2014/main" id="{2839CC94-AB72-F15E-9471-6230762C2004}"/>
              </a:ext>
            </a:extLst>
          </p:cNvPr>
          <p:cNvPicPr>
            <a:picLocks noChangeAspect="1"/>
          </p:cNvPicPr>
          <p:nvPr/>
        </p:nvPicPr>
        <p:blipFill>
          <a:blip r:embed="rId2"/>
          <a:stretch>
            <a:fillRect/>
          </a:stretch>
        </p:blipFill>
        <p:spPr>
          <a:xfrm>
            <a:off x="3116589" y="882982"/>
            <a:ext cx="5958823" cy="5913056"/>
          </a:xfrm>
          <a:prstGeom prst="rect">
            <a:avLst/>
          </a:prstGeom>
        </p:spPr>
      </p:pic>
    </p:spTree>
    <p:extLst>
      <p:ext uri="{BB962C8B-B14F-4D97-AF65-F5344CB8AC3E}">
        <p14:creationId xmlns:p14="http://schemas.microsoft.com/office/powerpoint/2010/main" val="66824338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64FC-2CB2-9EB4-3B12-4B529C8D3C7E}"/>
              </a:ext>
            </a:extLst>
          </p:cNvPr>
          <p:cNvSpPr>
            <a:spLocks noGrp="1"/>
          </p:cNvSpPr>
          <p:nvPr>
            <p:ph type="title"/>
          </p:nvPr>
        </p:nvSpPr>
        <p:spPr/>
        <p:txBody>
          <a:bodyPr/>
          <a:lstStyle/>
          <a:p>
            <a:r>
              <a:rPr lang="zh-CN" altLang="en-US" dirty="0"/>
              <a:t>实验</a:t>
            </a:r>
            <a:r>
              <a:rPr lang="en-US" altLang="zh-CN" dirty="0"/>
              <a:t>4</a:t>
            </a:r>
            <a:r>
              <a:rPr lang="zh-CN" altLang="en-US" dirty="0"/>
              <a:t>：创建文件夹与文件</a:t>
            </a:r>
          </a:p>
        </p:txBody>
      </p:sp>
      <p:sp>
        <p:nvSpPr>
          <p:cNvPr id="9" name="文本框 8">
            <a:extLst>
              <a:ext uri="{FF2B5EF4-FFF2-40B4-BE49-F238E27FC236}">
                <a16:creationId xmlns:a16="http://schemas.microsoft.com/office/drawing/2014/main" id="{274C6F20-25CD-C3D9-633E-76D806C3BD52}"/>
              </a:ext>
            </a:extLst>
          </p:cNvPr>
          <p:cNvSpPr txBox="1"/>
          <p:nvPr/>
        </p:nvSpPr>
        <p:spPr>
          <a:xfrm>
            <a:off x="577849" y="1025237"/>
            <a:ext cx="6280151" cy="5201424"/>
          </a:xfrm>
          <a:prstGeom prst="rect">
            <a:avLst/>
          </a:prstGeom>
          <a:noFill/>
        </p:spPr>
        <p:txBody>
          <a:bodyPr wrap="square" rtlCol="0">
            <a:spAutoFit/>
          </a:bodyPr>
          <a:lstStyle/>
          <a:p>
            <a:pPr marL="342900" indent="-342900" algn="just" eaLnBrk="1" hangingPunct="1">
              <a:spcBef>
                <a:spcPts val="800"/>
              </a:spcBef>
              <a:spcAft>
                <a:spcPts val="0"/>
              </a:spcAft>
              <a:buClr>
                <a:schemeClr val="tx2"/>
              </a:buClr>
              <a:buFont typeface="Wingdings" panose="05000000000000000000" pitchFamily="2" charset="2"/>
              <a:buChar char="n"/>
            </a:pPr>
            <a:r>
              <a:rPr lang="zh-CN" altLang="en-US" dirty="0">
                <a:latin typeface="+mn-ea"/>
                <a:ea typeface="+mn-ea"/>
              </a:rPr>
              <a:t>（需要先执行外部认证）</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a:t>
            </a:r>
            <a:r>
              <a:rPr lang="zh-CN" altLang="en-US" dirty="0">
                <a:latin typeface="+mn-ea"/>
                <a:ea typeface="+mn-ea"/>
              </a:rPr>
              <a:t>创建一个目录</a:t>
            </a:r>
            <a:r>
              <a:rPr lang="en-US" altLang="zh-CN" dirty="0">
                <a:latin typeface="+mn-ea"/>
                <a:ea typeface="+mn-ea"/>
              </a:rPr>
              <a:t>DF</a:t>
            </a:r>
            <a:r>
              <a:rPr lang="zh-CN" altLang="en-US" dirty="0">
                <a:latin typeface="+mn-ea"/>
                <a:ea typeface="+mn-ea"/>
              </a:rPr>
              <a:t>，文件标示</a:t>
            </a:r>
            <a:r>
              <a:rPr lang="en-US" altLang="zh-CN" dirty="0">
                <a:latin typeface="+mn-ea"/>
                <a:ea typeface="+mn-ea"/>
              </a:rPr>
              <a:t>ID</a:t>
            </a:r>
            <a:r>
              <a:rPr lang="zh-CN" altLang="en-US" dirty="0">
                <a:latin typeface="+mn-ea"/>
                <a:ea typeface="+mn-ea"/>
              </a:rPr>
              <a:t>为</a:t>
            </a:r>
            <a:r>
              <a:rPr lang="en-US" altLang="zh-CN" dirty="0">
                <a:latin typeface="+mn-ea"/>
                <a:ea typeface="+mn-ea"/>
              </a:rPr>
              <a:t>0006</a:t>
            </a:r>
            <a:r>
              <a:rPr lang="zh-CN" altLang="en-US" dirty="0">
                <a:latin typeface="+mn-ea"/>
                <a:ea typeface="+mn-ea"/>
              </a:rPr>
              <a:t>，空间为</a:t>
            </a:r>
            <a:r>
              <a:rPr lang="en-US" altLang="zh-CN" dirty="0">
                <a:latin typeface="+mn-ea"/>
                <a:ea typeface="+mn-ea"/>
              </a:rPr>
              <a:t>0x30</a:t>
            </a:r>
            <a:r>
              <a:rPr lang="zh-CN" altLang="en-US" dirty="0">
                <a:latin typeface="+mn-ea"/>
                <a:ea typeface="+mn-ea"/>
              </a:rPr>
              <a:t>，</a:t>
            </a:r>
            <a:r>
              <a:rPr lang="en-US" altLang="zh-CN" dirty="0">
                <a:latin typeface="+mn-ea"/>
                <a:ea typeface="+mn-ea"/>
              </a:rPr>
              <a:t>DF</a:t>
            </a:r>
            <a:r>
              <a:rPr lang="zh-CN" altLang="en-US" dirty="0">
                <a:latin typeface="+mn-ea"/>
                <a:ea typeface="+mn-ea"/>
              </a:rPr>
              <a:t>名称为</a:t>
            </a:r>
            <a:r>
              <a:rPr lang="en-US" altLang="zh-CN" dirty="0">
                <a:latin typeface="+mn-ea"/>
                <a:ea typeface="+mn-ea"/>
              </a:rPr>
              <a:t>1122334455</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80E000060A 380030F0F095FFFF 1122334455</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a:t>
            </a:r>
            <a:r>
              <a:rPr lang="zh-CN" altLang="en-US" dirty="0">
                <a:latin typeface="+mn-ea"/>
                <a:ea typeface="+mn-ea"/>
              </a:rPr>
              <a:t>选择</a:t>
            </a:r>
            <a:r>
              <a:rPr lang="en-US" altLang="zh-CN" dirty="0">
                <a:latin typeface="+mn-ea"/>
                <a:ea typeface="+mn-ea"/>
              </a:rPr>
              <a:t>0006</a:t>
            </a:r>
            <a:r>
              <a:rPr lang="zh-CN" altLang="en-US" dirty="0">
                <a:latin typeface="+mn-ea"/>
                <a:ea typeface="+mn-ea"/>
              </a:rPr>
              <a:t>目录</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00A4000002 0006</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a:t>
            </a:r>
            <a:r>
              <a:rPr lang="zh-CN" altLang="en-US" dirty="0">
                <a:latin typeface="+mn-ea"/>
                <a:ea typeface="+mn-ea"/>
              </a:rPr>
              <a:t>创建一个文件标示</a:t>
            </a:r>
            <a:r>
              <a:rPr lang="en-US" altLang="zh-CN" dirty="0">
                <a:latin typeface="+mn-ea"/>
                <a:ea typeface="+mn-ea"/>
              </a:rPr>
              <a:t>ID</a:t>
            </a:r>
            <a:r>
              <a:rPr lang="zh-CN" altLang="en-US" dirty="0">
                <a:latin typeface="+mn-ea"/>
                <a:ea typeface="+mn-ea"/>
              </a:rPr>
              <a:t>为</a:t>
            </a:r>
            <a:r>
              <a:rPr lang="en-US" altLang="zh-CN" dirty="0">
                <a:latin typeface="+mn-ea"/>
                <a:ea typeface="+mn-ea"/>
              </a:rPr>
              <a:t>0007</a:t>
            </a:r>
            <a:r>
              <a:rPr lang="zh-CN" altLang="en-US" dirty="0">
                <a:latin typeface="+mn-ea"/>
                <a:ea typeface="+mn-ea"/>
              </a:rPr>
              <a:t>的定长记录文件</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80E0000707 2A0101F0F0FFF0</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a:t>
            </a:r>
            <a:r>
              <a:rPr lang="zh-CN" altLang="en-US" dirty="0">
                <a:latin typeface="+mn-ea"/>
                <a:ea typeface="+mn-ea"/>
              </a:rPr>
              <a:t>选择</a:t>
            </a:r>
            <a:r>
              <a:rPr lang="en-US" altLang="zh-CN" dirty="0">
                <a:latin typeface="+mn-ea"/>
                <a:ea typeface="+mn-ea"/>
              </a:rPr>
              <a:t>0007</a:t>
            </a:r>
            <a:r>
              <a:rPr lang="zh-CN" altLang="en-US" dirty="0">
                <a:latin typeface="+mn-ea"/>
                <a:ea typeface="+mn-ea"/>
              </a:rPr>
              <a:t>文件</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00A4000002 0007</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a:t>
            </a:r>
            <a:r>
              <a:rPr lang="zh-CN" altLang="en-US" dirty="0">
                <a:latin typeface="+mn-ea"/>
                <a:ea typeface="+mn-ea"/>
              </a:rPr>
              <a:t>写记录文件</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00DC010401 99</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a:t>
            </a:r>
            <a:r>
              <a:rPr lang="zh-CN" altLang="en-US" dirty="0">
                <a:latin typeface="+mn-ea"/>
                <a:ea typeface="+mn-ea"/>
              </a:rPr>
              <a:t>读记录文件</a:t>
            </a:r>
          </a:p>
          <a:p>
            <a:pPr marL="342900" indent="-342900" algn="just" eaLnBrk="1" hangingPunct="1">
              <a:spcBef>
                <a:spcPts val="800"/>
              </a:spcBef>
              <a:spcAft>
                <a:spcPts val="0"/>
              </a:spcAft>
              <a:buClr>
                <a:schemeClr val="tx2"/>
              </a:buClr>
              <a:buFont typeface="Wingdings" panose="05000000000000000000" pitchFamily="2" charset="2"/>
              <a:buChar char="n"/>
            </a:pPr>
            <a:r>
              <a:rPr lang="en-US" altLang="zh-CN" dirty="0">
                <a:latin typeface="+mn-ea"/>
                <a:ea typeface="+mn-ea"/>
              </a:rPr>
              <a:t>00B2010400</a:t>
            </a:r>
          </a:p>
        </p:txBody>
      </p:sp>
      <p:pic>
        <p:nvPicPr>
          <p:cNvPr id="4" name="图片 3">
            <a:extLst>
              <a:ext uri="{FF2B5EF4-FFF2-40B4-BE49-F238E27FC236}">
                <a16:creationId xmlns:a16="http://schemas.microsoft.com/office/drawing/2014/main" id="{6873A2E6-8C8B-4453-27C3-32D5888DA9C2}"/>
              </a:ext>
            </a:extLst>
          </p:cNvPr>
          <p:cNvPicPr>
            <a:picLocks noChangeAspect="1"/>
          </p:cNvPicPr>
          <p:nvPr/>
        </p:nvPicPr>
        <p:blipFill rotWithShape="1">
          <a:blip r:embed="rId2"/>
          <a:srcRect l="-2060"/>
          <a:stretch/>
        </p:blipFill>
        <p:spPr>
          <a:xfrm>
            <a:off x="7294886" y="195264"/>
            <a:ext cx="4628216" cy="6487693"/>
          </a:xfrm>
          <a:prstGeom prst="rect">
            <a:avLst/>
          </a:prstGeom>
          <a:solidFill>
            <a:schemeClr val="bg1"/>
          </a:solidFill>
          <a:ln>
            <a:solidFill>
              <a:schemeClr val="tx1"/>
            </a:solidFill>
          </a:ln>
        </p:spPr>
      </p:pic>
    </p:spTree>
    <p:extLst>
      <p:ext uri="{BB962C8B-B14F-4D97-AF65-F5344CB8AC3E}">
        <p14:creationId xmlns:p14="http://schemas.microsoft.com/office/powerpoint/2010/main" val="361456838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150687" y="1181633"/>
            <a:ext cx="4984278" cy="4955642"/>
            <a:chOff x="6512398" y="1353083"/>
            <a:chExt cx="4984278" cy="4955642"/>
          </a:xfrm>
        </p:grpSpPr>
        <p:sp>
          <p:nvSpPr>
            <p:cNvPr id="26" name="文本占位符 11"/>
            <p:cNvSpPr txBox="1"/>
            <p:nvPr/>
          </p:nvSpPr>
          <p:spPr>
            <a:xfrm>
              <a:off x="6512398" y="4034115"/>
              <a:ext cx="4984278" cy="546128"/>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4</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7" name="文本占位符 12"/>
            <p:cNvSpPr txBox="1"/>
            <p:nvPr/>
          </p:nvSpPr>
          <p:spPr>
            <a:xfrm>
              <a:off x="6909170" y="303130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智能卡应用现状</a:t>
              </a:r>
            </a:p>
          </p:txBody>
        </p:sp>
        <p:sp>
          <p:nvSpPr>
            <p:cNvPr id="28" name="books-group_25777"/>
            <p:cNvSpPr>
              <a:spLocks noChangeAspect="1"/>
            </p:cNvSpPr>
            <p:nvPr/>
          </p:nvSpPr>
          <p:spPr bwMode="auto">
            <a:xfrm>
              <a:off x="8310569" y="1353083"/>
              <a:ext cx="1387936" cy="1419261"/>
            </a:xfrm>
            <a:custGeom>
              <a:avLst/>
              <a:gdLst>
                <a:gd name="connsiteX0" fmla="*/ 75418 w 590915"/>
                <a:gd name="connsiteY0" fmla="*/ 479492 h 604252"/>
                <a:gd name="connsiteX1" fmla="*/ 398146 w 590915"/>
                <a:gd name="connsiteY1" fmla="*/ 479492 h 604252"/>
                <a:gd name="connsiteX2" fmla="*/ 408150 w 590915"/>
                <a:gd name="connsiteY2" fmla="*/ 489477 h 604252"/>
                <a:gd name="connsiteX3" fmla="*/ 398146 w 590915"/>
                <a:gd name="connsiteY3" fmla="*/ 499462 h 604252"/>
                <a:gd name="connsiteX4" fmla="*/ 75418 w 590915"/>
                <a:gd name="connsiteY4" fmla="*/ 499462 h 604252"/>
                <a:gd name="connsiteX5" fmla="*/ 65414 w 590915"/>
                <a:gd name="connsiteY5" fmla="*/ 489477 h 604252"/>
                <a:gd name="connsiteX6" fmla="*/ 75418 w 590915"/>
                <a:gd name="connsiteY6" fmla="*/ 479492 h 604252"/>
                <a:gd name="connsiteX7" fmla="*/ 75418 w 590915"/>
                <a:gd name="connsiteY7" fmla="*/ 424451 h 604252"/>
                <a:gd name="connsiteX8" fmla="*/ 398146 w 590915"/>
                <a:gd name="connsiteY8" fmla="*/ 424451 h 604252"/>
                <a:gd name="connsiteX9" fmla="*/ 408150 w 590915"/>
                <a:gd name="connsiteY9" fmla="*/ 434436 h 604252"/>
                <a:gd name="connsiteX10" fmla="*/ 398146 w 590915"/>
                <a:gd name="connsiteY10" fmla="*/ 444421 h 604252"/>
                <a:gd name="connsiteX11" fmla="*/ 75418 w 590915"/>
                <a:gd name="connsiteY11" fmla="*/ 444421 h 604252"/>
                <a:gd name="connsiteX12" fmla="*/ 65414 w 590915"/>
                <a:gd name="connsiteY12" fmla="*/ 434436 h 604252"/>
                <a:gd name="connsiteX13" fmla="*/ 75418 w 590915"/>
                <a:gd name="connsiteY13" fmla="*/ 424451 h 604252"/>
                <a:gd name="connsiteX14" fmla="*/ 75418 w 590915"/>
                <a:gd name="connsiteY14" fmla="*/ 369410 h 604252"/>
                <a:gd name="connsiteX15" fmla="*/ 398146 w 590915"/>
                <a:gd name="connsiteY15" fmla="*/ 369410 h 604252"/>
                <a:gd name="connsiteX16" fmla="*/ 408150 w 590915"/>
                <a:gd name="connsiteY16" fmla="*/ 379395 h 604252"/>
                <a:gd name="connsiteX17" fmla="*/ 398146 w 590915"/>
                <a:gd name="connsiteY17" fmla="*/ 389380 h 604252"/>
                <a:gd name="connsiteX18" fmla="*/ 75418 w 590915"/>
                <a:gd name="connsiteY18" fmla="*/ 389380 h 604252"/>
                <a:gd name="connsiteX19" fmla="*/ 65414 w 590915"/>
                <a:gd name="connsiteY19" fmla="*/ 379395 h 604252"/>
                <a:gd name="connsiteX20" fmla="*/ 75418 w 590915"/>
                <a:gd name="connsiteY20" fmla="*/ 369410 h 604252"/>
                <a:gd name="connsiteX21" fmla="*/ 75418 w 590915"/>
                <a:gd name="connsiteY21" fmla="*/ 314369 h 604252"/>
                <a:gd name="connsiteX22" fmla="*/ 398146 w 590915"/>
                <a:gd name="connsiteY22" fmla="*/ 314369 h 604252"/>
                <a:gd name="connsiteX23" fmla="*/ 408150 w 590915"/>
                <a:gd name="connsiteY23" fmla="*/ 324354 h 604252"/>
                <a:gd name="connsiteX24" fmla="*/ 398146 w 590915"/>
                <a:gd name="connsiteY24" fmla="*/ 334339 h 604252"/>
                <a:gd name="connsiteX25" fmla="*/ 75418 w 590915"/>
                <a:gd name="connsiteY25" fmla="*/ 334339 h 604252"/>
                <a:gd name="connsiteX26" fmla="*/ 65414 w 590915"/>
                <a:gd name="connsiteY26" fmla="*/ 324354 h 604252"/>
                <a:gd name="connsiteX27" fmla="*/ 75418 w 590915"/>
                <a:gd name="connsiteY27" fmla="*/ 314369 h 604252"/>
                <a:gd name="connsiteX28" fmla="*/ 50518 w 590915"/>
                <a:gd name="connsiteY28" fmla="*/ 275707 h 604252"/>
                <a:gd name="connsiteX29" fmla="*/ 20007 w 590915"/>
                <a:gd name="connsiteY29" fmla="*/ 306174 h 604252"/>
                <a:gd name="connsiteX30" fmla="*/ 20007 w 590915"/>
                <a:gd name="connsiteY30" fmla="*/ 510354 h 604252"/>
                <a:gd name="connsiteX31" fmla="*/ 50518 w 590915"/>
                <a:gd name="connsiteY31" fmla="*/ 540821 h 604252"/>
                <a:gd name="connsiteX32" fmla="*/ 86730 w 590915"/>
                <a:gd name="connsiteY32" fmla="*/ 540821 h 604252"/>
                <a:gd name="connsiteX33" fmla="*/ 94533 w 590915"/>
                <a:gd name="connsiteY33" fmla="*/ 544617 h 604252"/>
                <a:gd name="connsiteX34" fmla="*/ 96334 w 590915"/>
                <a:gd name="connsiteY34" fmla="*/ 553207 h 604252"/>
                <a:gd name="connsiteX35" fmla="*/ 90432 w 590915"/>
                <a:gd name="connsiteY35" fmla="*/ 576382 h 604252"/>
                <a:gd name="connsiteX36" fmla="*/ 165358 w 590915"/>
                <a:gd name="connsiteY36" fmla="*/ 541720 h 604252"/>
                <a:gd name="connsiteX37" fmla="*/ 169559 w 590915"/>
                <a:gd name="connsiteY37" fmla="*/ 540821 h 604252"/>
                <a:gd name="connsiteX38" fmla="*/ 423047 w 590915"/>
                <a:gd name="connsiteY38" fmla="*/ 540821 h 604252"/>
                <a:gd name="connsiteX39" fmla="*/ 453558 w 590915"/>
                <a:gd name="connsiteY39" fmla="*/ 510354 h 604252"/>
                <a:gd name="connsiteX40" fmla="*/ 453558 w 590915"/>
                <a:gd name="connsiteY40" fmla="*/ 306174 h 604252"/>
                <a:gd name="connsiteX41" fmla="*/ 423047 w 590915"/>
                <a:gd name="connsiteY41" fmla="*/ 275707 h 604252"/>
                <a:gd name="connsiteX42" fmla="*/ 50518 w 590915"/>
                <a:gd name="connsiteY42" fmla="*/ 255729 h 604252"/>
                <a:gd name="connsiteX43" fmla="*/ 423047 w 590915"/>
                <a:gd name="connsiteY43" fmla="*/ 255729 h 604252"/>
                <a:gd name="connsiteX44" fmla="*/ 473565 w 590915"/>
                <a:gd name="connsiteY44" fmla="*/ 306174 h 604252"/>
                <a:gd name="connsiteX45" fmla="*/ 473565 w 590915"/>
                <a:gd name="connsiteY45" fmla="*/ 510354 h 604252"/>
                <a:gd name="connsiteX46" fmla="*/ 423047 w 590915"/>
                <a:gd name="connsiteY46" fmla="*/ 560799 h 604252"/>
                <a:gd name="connsiteX47" fmla="*/ 171760 w 590915"/>
                <a:gd name="connsiteY47" fmla="*/ 560799 h 604252"/>
                <a:gd name="connsiteX48" fmla="*/ 79828 w 590915"/>
                <a:gd name="connsiteY48" fmla="*/ 603353 h 604252"/>
                <a:gd name="connsiteX49" fmla="*/ 75626 w 590915"/>
                <a:gd name="connsiteY49" fmla="*/ 604252 h 604252"/>
                <a:gd name="connsiteX50" fmla="*/ 69224 w 590915"/>
                <a:gd name="connsiteY50" fmla="*/ 601955 h 604252"/>
                <a:gd name="connsiteX51" fmla="*/ 65923 w 590915"/>
                <a:gd name="connsiteY51" fmla="*/ 591865 h 604252"/>
                <a:gd name="connsiteX52" fmla="*/ 73826 w 590915"/>
                <a:gd name="connsiteY52" fmla="*/ 560799 h 604252"/>
                <a:gd name="connsiteX53" fmla="*/ 50518 w 590915"/>
                <a:gd name="connsiteY53" fmla="*/ 560799 h 604252"/>
                <a:gd name="connsiteX54" fmla="*/ 0 w 590915"/>
                <a:gd name="connsiteY54" fmla="*/ 510354 h 604252"/>
                <a:gd name="connsiteX55" fmla="*/ 0 w 590915"/>
                <a:gd name="connsiteY55" fmla="*/ 306174 h 604252"/>
                <a:gd name="connsiteX56" fmla="*/ 50518 w 590915"/>
                <a:gd name="connsiteY56" fmla="*/ 255729 h 604252"/>
                <a:gd name="connsiteX57" fmla="*/ 454971 w 590915"/>
                <a:gd name="connsiteY57" fmla="*/ 168510 h 604252"/>
                <a:gd name="connsiteX58" fmla="*/ 462060 w 590915"/>
                <a:gd name="connsiteY58" fmla="*/ 171406 h 604252"/>
                <a:gd name="connsiteX59" fmla="*/ 464956 w 590915"/>
                <a:gd name="connsiteY59" fmla="*/ 178495 h 604252"/>
                <a:gd name="connsiteX60" fmla="*/ 462060 w 590915"/>
                <a:gd name="connsiteY60" fmla="*/ 185485 h 604252"/>
                <a:gd name="connsiteX61" fmla="*/ 454971 w 590915"/>
                <a:gd name="connsiteY61" fmla="*/ 188480 h 604252"/>
                <a:gd name="connsiteX62" fmla="*/ 447882 w 590915"/>
                <a:gd name="connsiteY62" fmla="*/ 185485 h 604252"/>
                <a:gd name="connsiteX63" fmla="*/ 444986 w 590915"/>
                <a:gd name="connsiteY63" fmla="*/ 178495 h 604252"/>
                <a:gd name="connsiteX64" fmla="*/ 447882 w 590915"/>
                <a:gd name="connsiteY64" fmla="*/ 171406 h 604252"/>
                <a:gd name="connsiteX65" fmla="*/ 454971 w 590915"/>
                <a:gd name="connsiteY65" fmla="*/ 168510 h 604252"/>
                <a:gd name="connsiteX66" fmla="*/ 456382 w 590915"/>
                <a:gd name="connsiteY66" fmla="*/ 43327 h 604252"/>
                <a:gd name="connsiteX67" fmla="*/ 499815 w 590915"/>
                <a:gd name="connsiteY67" fmla="*/ 86702 h 604252"/>
                <a:gd name="connsiteX68" fmla="*/ 479199 w 590915"/>
                <a:gd name="connsiteY68" fmla="*/ 123580 h 604252"/>
                <a:gd name="connsiteX69" fmla="*/ 478799 w 590915"/>
                <a:gd name="connsiteY69" fmla="*/ 123880 h 604252"/>
                <a:gd name="connsiteX70" fmla="*/ 464989 w 590915"/>
                <a:gd name="connsiteY70" fmla="*/ 148266 h 604252"/>
                <a:gd name="connsiteX71" fmla="*/ 455281 w 590915"/>
                <a:gd name="connsiteY71" fmla="*/ 158560 h 604252"/>
                <a:gd name="connsiteX72" fmla="*/ 454881 w 590915"/>
                <a:gd name="connsiteY72" fmla="*/ 158560 h 604252"/>
                <a:gd name="connsiteX73" fmla="*/ 444973 w 590915"/>
                <a:gd name="connsiteY73" fmla="*/ 148866 h 604252"/>
                <a:gd name="connsiteX74" fmla="*/ 468791 w 590915"/>
                <a:gd name="connsiteY74" fmla="*/ 106590 h 604252"/>
                <a:gd name="connsiteX75" fmla="*/ 479800 w 590915"/>
                <a:gd name="connsiteY75" fmla="*/ 86702 h 604252"/>
                <a:gd name="connsiteX76" fmla="*/ 456382 w 590915"/>
                <a:gd name="connsiteY76" fmla="*/ 63315 h 604252"/>
                <a:gd name="connsiteX77" fmla="*/ 432964 w 590915"/>
                <a:gd name="connsiteY77" fmla="*/ 86702 h 604252"/>
                <a:gd name="connsiteX78" fmla="*/ 422957 w 590915"/>
                <a:gd name="connsiteY78" fmla="*/ 96696 h 604252"/>
                <a:gd name="connsiteX79" fmla="*/ 412949 w 590915"/>
                <a:gd name="connsiteY79" fmla="*/ 86702 h 604252"/>
                <a:gd name="connsiteX80" fmla="*/ 456382 w 590915"/>
                <a:gd name="connsiteY80" fmla="*/ 43327 h 604252"/>
                <a:gd name="connsiteX81" fmla="*/ 372361 w 590915"/>
                <a:gd name="connsiteY81" fmla="*/ 19982 h 604252"/>
                <a:gd name="connsiteX82" fmla="*/ 341854 w 590915"/>
                <a:gd name="connsiteY82" fmla="*/ 50454 h 604252"/>
                <a:gd name="connsiteX83" fmla="*/ 341854 w 590915"/>
                <a:gd name="connsiteY83" fmla="*/ 170245 h 604252"/>
                <a:gd name="connsiteX84" fmla="*/ 372361 w 590915"/>
                <a:gd name="connsiteY84" fmla="*/ 200717 h 604252"/>
                <a:gd name="connsiteX85" fmla="*/ 417472 w 590915"/>
                <a:gd name="connsiteY85" fmla="*/ 200717 h 604252"/>
                <a:gd name="connsiteX86" fmla="*/ 421673 w 590915"/>
                <a:gd name="connsiteY86" fmla="*/ 201616 h 604252"/>
                <a:gd name="connsiteX87" fmla="*/ 490090 w 590915"/>
                <a:gd name="connsiteY87" fmla="*/ 233287 h 604252"/>
                <a:gd name="connsiteX88" fmla="*/ 490390 w 590915"/>
                <a:gd name="connsiteY88" fmla="*/ 210508 h 604252"/>
                <a:gd name="connsiteX89" fmla="*/ 500393 w 590915"/>
                <a:gd name="connsiteY89" fmla="*/ 200717 h 604252"/>
                <a:gd name="connsiteX90" fmla="*/ 540403 w 590915"/>
                <a:gd name="connsiteY90" fmla="*/ 200717 h 604252"/>
                <a:gd name="connsiteX91" fmla="*/ 570910 w 590915"/>
                <a:gd name="connsiteY91" fmla="*/ 170245 h 604252"/>
                <a:gd name="connsiteX92" fmla="*/ 570910 w 590915"/>
                <a:gd name="connsiteY92" fmla="*/ 50454 h 604252"/>
                <a:gd name="connsiteX93" fmla="*/ 540403 w 590915"/>
                <a:gd name="connsiteY93" fmla="*/ 19982 h 604252"/>
                <a:gd name="connsiteX94" fmla="*/ 372361 w 590915"/>
                <a:gd name="connsiteY94" fmla="*/ 0 h 604252"/>
                <a:gd name="connsiteX95" fmla="*/ 540403 w 590915"/>
                <a:gd name="connsiteY95" fmla="*/ 0 h 604252"/>
                <a:gd name="connsiteX96" fmla="*/ 590915 w 590915"/>
                <a:gd name="connsiteY96" fmla="*/ 50454 h 604252"/>
                <a:gd name="connsiteX97" fmla="*/ 590915 w 590915"/>
                <a:gd name="connsiteY97" fmla="*/ 170245 h 604252"/>
                <a:gd name="connsiteX98" fmla="*/ 540403 w 590915"/>
                <a:gd name="connsiteY98" fmla="*/ 220699 h 604252"/>
                <a:gd name="connsiteX99" fmla="*/ 510295 w 590915"/>
                <a:gd name="connsiteY99" fmla="*/ 220699 h 604252"/>
                <a:gd name="connsiteX100" fmla="*/ 509795 w 590915"/>
                <a:gd name="connsiteY100" fmla="*/ 248973 h 604252"/>
                <a:gd name="connsiteX101" fmla="*/ 505194 w 590915"/>
                <a:gd name="connsiteY101" fmla="*/ 257265 h 604252"/>
                <a:gd name="connsiteX102" fmla="*/ 499793 w 590915"/>
                <a:gd name="connsiteY102" fmla="*/ 258764 h 604252"/>
                <a:gd name="connsiteX103" fmla="*/ 495592 w 590915"/>
                <a:gd name="connsiteY103" fmla="*/ 257865 h 604252"/>
                <a:gd name="connsiteX104" fmla="*/ 415272 w 590915"/>
                <a:gd name="connsiteY104" fmla="*/ 220699 h 604252"/>
                <a:gd name="connsiteX105" fmla="*/ 372361 w 590915"/>
                <a:gd name="connsiteY105" fmla="*/ 220699 h 604252"/>
                <a:gd name="connsiteX106" fmla="*/ 321849 w 590915"/>
                <a:gd name="connsiteY106" fmla="*/ 170245 h 604252"/>
                <a:gd name="connsiteX107" fmla="*/ 321849 w 590915"/>
                <a:gd name="connsiteY107" fmla="*/ 50454 h 604252"/>
                <a:gd name="connsiteX108" fmla="*/ 372361 w 590915"/>
                <a:gd name="connsiteY108"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90915" h="604252">
                  <a:moveTo>
                    <a:pt x="75418" y="479492"/>
                  </a:moveTo>
                  <a:lnTo>
                    <a:pt x="398146" y="479492"/>
                  </a:lnTo>
                  <a:cubicBezTo>
                    <a:pt x="403748" y="479492"/>
                    <a:pt x="408150" y="483985"/>
                    <a:pt x="408150" y="489477"/>
                  </a:cubicBezTo>
                  <a:cubicBezTo>
                    <a:pt x="408150" y="495069"/>
                    <a:pt x="403748" y="499462"/>
                    <a:pt x="398146" y="499462"/>
                  </a:cubicBezTo>
                  <a:lnTo>
                    <a:pt x="75418" y="499462"/>
                  </a:lnTo>
                  <a:cubicBezTo>
                    <a:pt x="69916" y="499462"/>
                    <a:pt x="65414" y="495069"/>
                    <a:pt x="65414" y="489477"/>
                  </a:cubicBezTo>
                  <a:cubicBezTo>
                    <a:pt x="65414" y="483985"/>
                    <a:pt x="69916" y="479492"/>
                    <a:pt x="75418" y="479492"/>
                  </a:cubicBezTo>
                  <a:close/>
                  <a:moveTo>
                    <a:pt x="75418" y="424451"/>
                  </a:moveTo>
                  <a:lnTo>
                    <a:pt x="398146" y="424451"/>
                  </a:lnTo>
                  <a:cubicBezTo>
                    <a:pt x="403748" y="424451"/>
                    <a:pt x="408150" y="428944"/>
                    <a:pt x="408150" y="434436"/>
                  </a:cubicBezTo>
                  <a:cubicBezTo>
                    <a:pt x="408150" y="439928"/>
                    <a:pt x="403748" y="444421"/>
                    <a:pt x="398146" y="444421"/>
                  </a:cubicBezTo>
                  <a:lnTo>
                    <a:pt x="75418" y="444421"/>
                  </a:lnTo>
                  <a:cubicBezTo>
                    <a:pt x="69916" y="444421"/>
                    <a:pt x="65414" y="439928"/>
                    <a:pt x="65414" y="434436"/>
                  </a:cubicBezTo>
                  <a:cubicBezTo>
                    <a:pt x="65414" y="428944"/>
                    <a:pt x="69916" y="424451"/>
                    <a:pt x="75418" y="424451"/>
                  </a:cubicBezTo>
                  <a:close/>
                  <a:moveTo>
                    <a:pt x="75418" y="369410"/>
                  </a:moveTo>
                  <a:lnTo>
                    <a:pt x="398146" y="369410"/>
                  </a:lnTo>
                  <a:cubicBezTo>
                    <a:pt x="403748" y="369410"/>
                    <a:pt x="408150" y="373903"/>
                    <a:pt x="408150" y="379395"/>
                  </a:cubicBezTo>
                  <a:cubicBezTo>
                    <a:pt x="408150" y="384887"/>
                    <a:pt x="403748" y="389380"/>
                    <a:pt x="398146" y="389380"/>
                  </a:cubicBezTo>
                  <a:lnTo>
                    <a:pt x="75418" y="389380"/>
                  </a:lnTo>
                  <a:cubicBezTo>
                    <a:pt x="69916" y="389380"/>
                    <a:pt x="65414" y="384887"/>
                    <a:pt x="65414" y="379395"/>
                  </a:cubicBezTo>
                  <a:cubicBezTo>
                    <a:pt x="65414" y="373903"/>
                    <a:pt x="69916" y="369410"/>
                    <a:pt x="75418" y="369410"/>
                  </a:cubicBezTo>
                  <a:close/>
                  <a:moveTo>
                    <a:pt x="75418" y="314369"/>
                  </a:moveTo>
                  <a:lnTo>
                    <a:pt x="398146" y="314369"/>
                  </a:lnTo>
                  <a:cubicBezTo>
                    <a:pt x="403748" y="314369"/>
                    <a:pt x="408150" y="318862"/>
                    <a:pt x="408150" y="324354"/>
                  </a:cubicBezTo>
                  <a:cubicBezTo>
                    <a:pt x="408150" y="329846"/>
                    <a:pt x="403748" y="334339"/>
                    <a:pt x="398146" y="334339"/>
                  </a:cubicBezTo>
                  <a:lnTo>
                    <a:pt x="75418" y="334339"/>
                  </a:lnTo>
                  <a:cubicBezTo>
                    <a:pt x="69916" y="334339"/>
                    <a:pt x="65414" y="329846"/>
                    <a:pt x="65414" y="324354"/>
                  </a:cubicBezTo>
                  <a:cubicBezTo>
                    <a:pt x="65414" y="318862"/>
                    <a:pt x="69916" y="314369"/>
                    <a:pt x="75418" y="314369"/>
                  </a:cubicBezTo>
                  <a:close/>
                  <a:moveTo>
                    <a:pt x="50518" y="275707"/>
                  </a:moveTo>
                  <a:cubicBezTo>
                    <a:pt x="33712" y="275707"/>
                    <a:pt x="20007" y="289393"/>
                    <a:pt x="20007" y="306174"/>
                  </a:cubicBezTo>
                  <a:lnTo>
                    <a:pt x="20007" y="510354"/>
                  </a:lnTo>
                  <a:cubicBezTo>
                    <a:pt x="20007" y="527135"/>
                    <a:pt x="33712" y="540821"/>
                    <a:pt x="50518" y="540821"/>
                  </a:cubicBezTo>
                  <a:lnTo>
                    <a:pt x="86730" y="540821"/>
                  </a:lnTo>
                  <a:cubicBezTo>
                    <a:pt x="89731" y="540821"/>
                    <a:pt x="92732" y="542219"/>
                    <a:pt x="94533" y="544617"/>
                  </a:cubicBezTo>
                  <a:cubicBezTo>
                    <a:pt x="96434" y="547114"/>
                    <a:pt x="97134" y="550210"/>
                    <a:pt x="96334" y="553207"/>
                  </a:cubicBezTo>
                  <a:lnTo>
                    <a:pt x="90432" y="576382"/>
                  </a:lnTo>
                  <a:lnTo>
                    <a:pt x="165358" y="541720"/>
                  </a:lnTo>
                  <a:cubicBezTo>
                    <a:pt x="166758" y="541120"/>
                    <a:pt x="168159" y="540821"/>
                    <a:pt x="169559" y="540821"/>
                  </a:cubicBezTo>
                  <a:lnTo>
                    <a:pt x="423047" y="540821"/>
                  </a:lnTo>
                  <a:cubicBezTo>
                    <a:pt x="439853" y="540821"/>
                    <a:pt x="453558" y="527135"/>
                    <a:pt x="453558" y="510354"/>
                  </a:cubicBezTo>
                  <a:lnTo>
                    <a:pt x="453558" y="306174"/>
                  </a:lnTo>
                  <a:cubicBezTo>
                    <a:pt x="453558" y="289393"/>
                    <a:pt x="439853" y="275707"/>
                    <a:pt x="423047" y="275707"/>
                  </a:cubicBezTo>
                  <a:close/>
                  <a:moveTo>
                    <a:pt x="50518" y="255729"/>
                  </a:moveTo>
                  <a:lnTo>
                    <a:pt x="423047" y="255729"/>
                  </a:lnTo>
                  <a:cubicBezTo>
                    <a:pt x="450857" y="255729"/>
                    <a:pt x="473565" y="278404"/>
                    <a:pt x="473565" y="306174"/>
                  </a:cubicBezTo>
                  <a:lnTo>
                    <a:pt x="473565" y="510354"/>
                  </a:lnTo>
                  <a:cubicBezTo>
                    <a:pt x="473565" y="538124"/>
                    <a:pt x="450857" y="560799"/>
                    <a:pt x="423047" y="560799"/>
                  </a:cubicBezTo>
                  <a:lnTo>
                    <a:pt x="171760" y="560799"/>
                  </a:lnTo>
                  <a:lnTo>
                    <a:pt x="79828" y="603353"/>
                  </a:lnTo>
                  <a:cubicBezTo>
                    <a:pt x="78427" y="603952"/>
                    <a:pt x="77027" y="604252"/>
                    <a:pt x="75626" y="604252"/>
                  </a:cubicBezTo>
                  <a:cubicBezTo>
                    <a:pt x="73326" y="604252"/>
                    <a:pt x="71025" y="603553"/>
                    <a:pt x="69224" y="601955"/>
                  </a:cubicBezTo>
                  <a:cubicBezTo>
                    <a:pt x="66223" y="599557"/>
                    <a:pt x="64923" y="595561"/>
                    <a:pt x="65923" y="591865"/>
                  </a:cubicBezTo>
                  <a:lnTo>
                    <a:pt x="73826" y="560799"/>
                  </a:lnTo>
                  <a:lnTo>
                    <a:pt x="50518" y="560799"/>
                  </a:lnTo>
                  <a:cubicBezTo>
                    <a:pt x="22708" y="560799"/>
                    <a:pt x="0" y="538124"/>
                    <a:pt x="0" y="510354"/>
                  </a:cubicBezTo>
                  <a:lnTo>
                    <a:pt x="0" y="306174"/>
                  </a:lnTo>
                  <a:cubicBezTo>
                    <a:pt x="0" y="278404"/>
                    <a:pt x="22708" y="255729"/>
                    <a:pt x="50518" y="255729"/>
                  </a:cubicBezTo>
                  <a:close/>
                  <a:moveTo>
                    <a:pt x="454971" y="168510"/>
                  </a:moveTo>
                  <a:cubicBezTo>
                    <a:pt x="457567" y="168510"/>
                    <a:pt x="460163" y="169509"/>
                    <a:pt x="462060" y="171406"/>
                  </a:cubicBezTo>
                  <a:cubicBezTo>
                    <a:pt x="463858" y="173303"/>
                    <a:pt x="464956" y="175799"/>
                    <a:pt x="464956" y="178495"/>
                  </a:cubicBezTo>
                  <a:cubicBezTo>
                    <a:pt x="464956" y="181091"/>
                    <a:pt x="463858" y="183687"/>
                    <a:pt x="462060" y="185485"/>
                  </a:cubicBezTo>
                  <a:cubicBezTo>
                    <a:pt x="460163" y="187382"/>
                    <a:pt x="457567" y="188480"/>
                    <a:pt x="454971" y="188480"/>
                  </a:cubicBezTo>
                  <a:cubicBezTo>
                    <a:pt x="452375" y="188480"/>
                    <a:pt x="449779" y="187382"/>
                    <a:pt x="447882" y="185485"/>
                  </a:cubicBezTo>
                  <a:cubicBezTo>
                    <a:pt x="446084" y="183687"/>
                    <a:pt x="444986" y="181091"/>
                    <a:pt x="444986" y="178495"/>
                  </a:cubicBezTo>
                  <a:cubicBezTo>
                    <a:pt x="444986" y="175799"/>
                    <a:pt x="446084" y="173303"/>
                    <a:pt x="447882" y="171406"/>
                  </a:cubicBezTo>
                  <a:cubicBezTo>
                    <a:pt x="449779" y="169509"/>
                    <a:pt x="452375" y="168510"/>
                    <a:pt x="454971" y="168510"/>
                  </a:cubicBezTo>
                  <a:close/>
                  <a:moveTo>
                    <a:pt x="456382" y="43327"/>
                  </a:moveTo>
                  <a:cubicBezTo>
                    <a:pt x="480300" y="43327"/>
                    <a:pt x="499815" y="62816"/>
                    <a:pt x="499815" y="86702"/>
                  </a:cubicBezTo>
                  <a:cubicBezTo>
                    <a:pt x="499815" y="101893"/>
                    <a:pt x="492109" y="115685"/>
                    <a:pt x="479199" y="123580"/>
                  </a:cubicBezTo>
                  <a:cubicBezTo>
                    <a:pt x="479099" y="123680"/>
                    <a:pt x="478999" y="123780"/>
                    <a:pt x="478799" y="123880"/>
                  </a:cubicBezTo>
                  <a:cubicBezTo>
                    <a:pt x="469892" y="128977"/>
                    <a:pt x="464588" y="138272"/>
                    <a:pt x="464989" y="148266"/>
                  </a:cubicBezTo>
                  <a:cubicBezTo>
                    <a:pt x="465089" y="153763"/>
                    <a:pt x="460785" y="158360"/>
                    <a:pt x="455281" y="158560"/>
                  </a:cubicBezTo>
                  <a:cubicBezTo>
                    <a:pt x="455181" y="158560"/>
                    <a:pt x="455081" y="158560"/>
                    <a:pt x="454881" y="158560"/>
                  </a:cubicBezTo>
                  <a:cubicBezTo>
                    <a:pt x="449577" y="158560"/>
                    <a:pt x="445073" y="154263"/>
                    <a:pt x="444973" y="148866"/>
                  </a:cubicBezTo>
                  <a:cubicBezTo>
                    <a:pt x="444373" y="131576"/>
                    <a:pt x="453480" y="115385"/>
                    <a:pt x="468791" y="106590"/>
                  </a:cubicBezTo>
                  <a:cubicBezTo>
                    <a:pt x="475697" y="102293"/>
                    <a:pt x="479800" y="94897"/>
                    <a:pt x="479800" y="86702"/>
                  </a:cubicBezTo>
                  <a:cubicBezTo>
                    <a:pt x="479800" y="73809"/>
                    <a:pt x="469292" y="63315"/>
                    <a:pt x="456382" y="63315"/>
                  </a:cubicBezTo>
                  <a:cubicBezTo>
                    <a:pt x="443472" y="63315"/>
                    <a:pt x="432964" y="73809"/>
                    <a:pt x="432964" y="86702"/>
                  </a:cubicBezTo>
                  <a:cubicBezTo>
                    <a:pt x="432964" y="92299"/>
                    <a:pt x="428461" y="96696"/>
                    <a:pt x="422957" y="96696"/>
                  </a:cubicBezTo>
                  <a:cubicBezTo>
                    <a:pt x="417452" y="96696"/>
                    <a:pt x="412949" y="92299"/>
                    <a:pt x="412949" y="86702"/>
                  </a:cubicBezTo>
                  <a:cubicBezTo>
                    <a:pt x="412949" y="62816"/>
                    <a:pt x="432464" y="43327"/>
                    <a:pt x="456382" y="43327"/>
                  </a:cubicBezTo>
                  <a:close/>
                  <a:moveTo>
                    <a:pt x="372361" y="19982"/>
                  </a:moveTo>
                  <a:cubicBezTo>
                    <a:pt x="355557" y="19982"/>
                    <a:pt x="341854" y="33669"/>
                    <a:pt x="341854" y="50454"/>
                  </a:cubicBezTo>
                  <a:lnTo>
                    <a:pt x="341854" y="170245"/>
                  </a:lnTo>
                  <a:cubicBezTo>
                    <a:pt x="341854" y="187029"/>
                    <a:pt x="355557" y="200717"/>
                    <a:pt x="372361" y="200717"/>
                  </a:cubicBezTo>
                  <a:lnTo>
                    <a:pt x="417472" y="200717"/>
                  </a:lnTo>
                  <a:cubicBezTo>
                    <a:pt x="418973" y="200717"/>
                    <a:pt x="420373" y="201017"/>
                    <a:pt x="421673" y="201616"/>
                  </a:cubicBezTo>
                  <a:lnTo>
                    <a:pt x="490090" y="233287"/>
                  </a:lnTo>
                  <a:lnTo>
                    <a:pt x="490390" y="210508"/>
                  </a:lnTo>
                  <a:cubicBezTo>
                    <a:pt x="490490" y="205113"/>
                    <a:pt x="494891" y="200717"/>
                    <a:pt x="500393" y="200717"/>
                  </a:cubicBezTo>
                  <a:lnTo>
                    <a:pt x="540403" y="200717"/>
                  </a:lnTo>
                  <a:cubicBezTo>
                    <a:pt x="557207" y="200717"/>
                    <a:pt x="570910" y="187029"/>
                    <a:pt x="570910" y="170245"/>
                  </a:cubicBezTo>
                  <a:lnTo>
                    <a:pt x="570910" y="50454"/>
                  </a:lnTo>
                  <a:cubicBezTo>
                    <a:pt x="570910" y="33669"/>
                    <a:pt x="557207" y="19982"/>
                    <a:pt x="540403" y="19982"/>
                  </a:cubicBezTo>
                  <a:close/>
                  <a:moveTo>
                    <a:pt x="372361" y="0"/>
                  </a:moveTo>
                  <a:lnTo>
                    <a:pt x="540403" y="0"/>
                  </a:lnTo>
                  <a:cubicBezTo>
                    <a:pt x="568309" y="0"/>
                    <a:pt x="590915" y="22679"/>
                    <a:pt x="590915" y="50454"/>
                  </a:cubicBezTo>
                  <a:lnTo>
                    <a:pt x="590915" y="170245"/>
                  </a:lnTo>
                  <a:cubicBezTo>
                    <a:pt x="590915" y="198019"/>
                    <a:pt x="568309" y="220699"/>
                    <a:pt x="540403" y="220699"/>
                  </a:cubicBezTo>
                  <a:lnTo>
                    <a:pt x="510295" y="220699"/>
                  </a:lnTo>
                  <a:lnTo>
                    <a:pt x="509795" y="248973"/>
                  </a:lnTo>
                  <a:cubicBezTo>
                    <a:pt x="509795" y="252370"/>
                    <a:pt x="507995" y="255467"/>
                    <a:pt x="505194" y="257265"/>
                  </a:cubicBezTo>
                  <a:cubicBezTo>
                    <a:pt x="503494" y="258264"/>
                    <a:pt x="501693" y="258764"/>
                    <a:pt x="499793" y="258764"/>
                  </a:cubicBezTo>
                  <a:cubicBezTo>
                    <a:pt x="498392" y="258764"/>
                    <a:pt x="496992" y="258464"/>
                    <a:pt x="495592" y="257865"/>
                  </a:cubicBezTo>
                  <a:lnTo>
                    <a:pt x="415272" y="220699"/>
                  </a:lnTo>
                  <a:lnTo>
                    <a:pt x="372361" y="220699"/>
                  </a:lnTo>
                  <a:cubicBezTo>
                    <a:pt x="344555" y="220699"/>
                    <a:pt x="321849" y="198019"/>
                    <a:pt x="321849" y="170245"/>
                  </a:cubicBezTo>
                  <a:lnTo>
                    <a:pt x="321849" y="50454"/>
                  </a:lnTo>
                  <a:cubicBezTo>
                    <a:pt x="321849" y="22679"/>
                    <a:pt x="344555" y="0"/>
                    <a:pt x="372361" y="0"/>
                  </a:cubicBez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29" name="组合 28"/>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商用密码、密码模块的定义</a:t>
            </a:r>
          </a:p>
        </p:txBody>
      </p:sp>
      <p:sp>
        <p:nvSpPr>
          <p:cNvPr id="4" name="文本框 3">
            <a:extLst>
              <a:ext uri="{FF2B5EF4-FFF2-40B4-BE49-F238E27FC236}">
                <a16:creationId xmlns:a16="http://schemas.microsoft.com/office/drawing/2014/main" id="{B0469DAA-36D5-807D-3F35-FC2BF09BAF80}"/>
              </a:ext>
            </a:extLst>
          </p:cNvPr>
          <p:cNvSpPr txBox="1"/>
          <p:nvPr/>
        </p:nvSpPr>
        <p:spPr>
          <a:xfrm>
            <a:off x="541337" y="1102673"/>
            <a:ext cx="11109325" cy="4708981"/>
          </a:xfrm>
          <a:prstGeom prst="rect">
            <a:avLst/>
          </a:prstGeom>
          <a:solidFill>
            <a:schemeClr val="bg1"/>
          </a:solid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商用密码管理条例（修订草案征求意见稿）</a:t>
            </a:r>
            <a:r>
              <a:rPr lang="zh-CN" altLang="en-US" sz="2000" dirty="0">
                <a:latin typeface="+mn-ea"/>
                <a:ea typeface="+mn-ea"/>
              </a:rPr>
              <a:t>规定：</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本条例所称</a:t>
            </a:r>
            <a:r>
              <a:rPr lang="zh-CN" altLang="en-US" sz="2000" b="1" dirty="0">
                <a:solidFill>
                  <a:srgbClr val="C00000"/>
                </a:solidFill>
                <a:latin typeface="+mn-ea"/>
                <a:ea typeface="+mn-ea"/>
              </a:rPr>
              <a:t>商用密码</a:t>
            </a:r>
            <a:r>
              <a:rPr lang="zh-CN" altLang="en-US" sz="2000" dirty="0">
                <a:latin typeface="+mn-ea"/>
                <a:ea typeface="+mn-ea"/>
              </a:rPr>
              <a:t>，是指采用特定变换的方法对不属于国家秘密的信息等进行加密保护、安全认证的技术、产品和服务</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国家加强商用密码</a:t>
            </a:r>
            <a:r>
              <a:rPr lang="zh-CN" altLang="en-US" sz="2000" b="1" dirty="0">
                <a:solidFill>
                  <a:srgbClr val="C00000"/>
                </a:solidFill>
                <a:latin typeface="+mn-ea"/>
                <a:ea typeface="+mn-ea"/>
              </a:rPr>
              <a:t>人才培养</a:t>
            </a:r>
            <a:r>
              <a:rPr lang="zh-CN" altLang="en-US" sz="2000" dirty="0">
                <a:latin typeface="+mn-ea"/>
                <a:ea typeface="+mn-ea"/>
              </a:rPr>
              <a:t>，建立和完善商用密码人才发展体制机制，鼓励和支持密码学科和专业建设，建立商用密码人才评价制度，规范商用密码社会化培训，促进商用密码人才交流</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GB/T 37092-2018 《</a:t>
            </a:r>
            <a:r>
              <a:rPr lang="zh-CN" altLang="en-US" sz="2000" b="1" dirty="0">
                <a:solidFill>
                  <a:srgbClr val="C00000"/>
                </a:solidFill>
                <a:latin typeface="+mn-ea"/>
                <a:ea typeface="+mn-ea"/>
              </a:rPr>
              <a:t>信息安全技术 密码模块安全要求</a:t>
            </a:r>
            <a:r>
              <a:rPr lang="en-US" altLang="zh-CN" sz="2000" b="1" dirty="0">
                <a:solidFill>
                  <a:srgbClr val="C00000"/>
                </a:solidFill>
                <a:latin typeface="+mn-ea"/>
                <a:ea typeface="+mn-ea"/>
              </a:rPr>
              <a:t>》</a:t>
            </a:r>
            <a:r>
              <a:rPr lang="zh-CN" altLang="en-US" sz="2000" dirty="0">
                <a:latin typeface="+mn-ea"/>
                <a:ea typeface="+mn-ea"/>
              </a:rPr>
              <a:t>定义：</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密码模块</a:t>
            </a:r>
            <a:r>
              <a:rPr lang="zh-CN" altLang="en-US" sz="2000" dirty="0">
                <a:latin typeface="+mn-ea"/>
                <a:ea typeface="+mn-ea"/>
              </a:rPr>
              <a:t>：实现了安全功能的硬件、软件和</a:t>
            </a:r>
            <a:r>
              <a:rPr lang="en-US" altLang="zh-CN" sz="2000" dirty="0">
                <a:latin typeface="+mn-ea"/>
                <a:ea typeface="+mn-ea"/>
              </a:rPr>
              <a:t>/</a:t>
            </a:r>
            <a:r>
              <a:rPr lang="zh-CN" altLang="en-US" sz="2000" dirty="0">
                <a:latin typeface="+mn-ea"/>
                <a:ea typeface="+mn-ea"/>
              </a:rPr>
              <a:t>或固件的集合，并且被包含在密码边界内</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注：密码模块根据其组成，可分为硬件密码模块、固件密码模块、软件密码模块以及混合密码模块</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密码边界</a:t>
            </a:r>
            <a:r>
              <a:rPr lang="zh-CN" altLang="en-US" sz="2000" dirty="0">
                <a:latin typeface="+mn-ea"/>
                <a:ea typeface="+mn-ea"/>
              </a:rPr>
              <a:t>：明确定义的边线，该边线建立了密码模块的物理和</a:t>
            </a:r>
            <a:r>
              <a:rPr lang="en-US" altLang="zh-CN" sz="2000" dirty="0">
                <a:latin typeface="+mn-ea"/>
                <a:ea typeface="+mn-ea"/>
              </a:rPr>
              <a:t>/</a:t>
            </a:r>
            <a:r>
              <a:rPr lang="zh-CN" altLang="en-US" sz="2000" dirty="0">
                <a:latin typeface="+mn-ea"/>
                <a:ea typeface="+mn-ea"/>
              </a:rPr>
              <a:t>或逻辑边界，并包括了密码模块的所有硬件、软件和</a:t>
            </a:r>
            <a:r>
              <a:rPr lang="en-US" altLang="zh-CN" sz="2000" dirty="0">
                <a:latin typeface="+mn-ea"/>
                <a:ea typeface="+mn-ea"/>
              </a:rPr>
              <a:t>/</a:t>
            </a:r>
            <a:r>
              <a:rPr lang="zh-CN" altLang="en-US" sz="2000" dirty="0">
                <a:latin typeface="+mn-ea"/>
                <a:ea typeface="+mn-ea"/>
              </a:rPr>
              <a:t>或固件部件</a:t>
            </a:r>
          </a:p>
        </p:txBody>
      </p:sp>
    </p:spTree>
    <p:extLst>
      <p:ext uri="{BB962C8B-B14F-4D97-AF65-F5344CB8AC3E}">
        <p14:creationId xmlns:p14="http://schemas.microsoft.com/office/powerpoint/2010/main" val="315704774"/>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DB25A-ED35-7F5D-0F32-F2ECDAB74E66}"/>
              </a:ext>
            </a:extLst>
          </p:cNvPr>
          <p:cNvSpPr>
            <a:spLocks noGrp="1"/>
          </p:cNvSpPr>
          <p:nvPr>
            <p:ph type="title"/>
          </p:nvPr>
        </p:nvSpPr>
        <p:spPr/>
        <p:txBody>
          <a:bodyPr/>
          <a:lstStyle/>
          <a:p>
            <a:r>
              <a:rPr lang="zh-CN" altLang="en-US" dirty="0"/>
              <a:t>智能卡定义</a:t>
            </a:r>
          </a:p>
        </p:txBody>
      </p:sp>
      <p:sp>
        <p:nvSpPr>
          <p:cNvPr id="3" name="文本框 2">
            <a:extLst>
              <a:ext uri="{FF2B5EF4-FFF2-40B4-BE49-F238E27FC236}">
                <a16:creationId xmlns:a16="http://schemas.microsoft.com/office/drawing/2014/main" id="{E61069CE-93AA-9115-FB4E-D521DB5F61C5}"/>
              </a:ext>
            </a:extLst>
          </p:cNvPr>
          <p:cNvSpPr txBox="1"/>
          <p:nvPr/>
        </p:nvSpPr>
        <p:spPr>
          <a:xfrm>
            <a:off x="581435" y="1292203"/>
            <a:ext cx="5593928" cy="3170099"/>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百度百科：内嵌有微芯片的塑料卡的通称</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广义：带芯片的卡</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狭义：</a:t>
            </a:r>
            <a:r>
              <a:rPr lang="en-US" altLang="zh-CN" sz="2000" dirty="0">
                <a:latin typeface="+mn-ea"/>
                <a:ea typeface="+mn-ea"/>
              </a:rPr>
              <a:t>CPU</a:t>
            </a:r>
            <a:r>
              <a:rPr lang="zh-CN" altLang="en-US" sz="2000" dirty="0">
                <a:latin typeface="+mn-ea"/>
                <a:ea typeface="+mn-ea"/>
              </a:rPr>
              <a:t>卡</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按接口分类：</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接触式</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非接触式</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多界面</a:t>
            </a:r>
          </a:p>
        </p:txBody>
      </p:sp>
      <p:pic>
        <p:nvPicPr>
          <p:cNvPr id="4" name="图片 3">
            <a:extLst>
              <a:ext uri="{FF2B5EF4-FFF2-40B4-BE49-F238E27FC236}">
                <a16:creationId xmlns:a16="http://schemas.microsoft.com/office/drawing/2014/main" id="{B9CB4952-F147-0A52-1944-4AE7D448F1C8}"/>
              </a:ext>
            </a:extLst>
          </p:cNvPr>
          <p:cNvPicPr>
            <a:picLocks noChangeAspect="1"/>
          </p:cNvPicPr>
          <p:nvPr/>
        </p:nvPicPr>
        <p:blipFill>
          <a:blip r:embed="rId2"/>
          <a:stretch>
            <a:fillRect/>
          </a:stretch>
        </p:blipFill>
        <p:spPr>
          <a:xfrm>
            <a:off x="6574042" y="3528941"/>
            <a:ext cx="2403347" cy="1526959"/>
          </a:xfrm>
          <a:prstGeom prst="rect">
            <a:avLst/>
          </a:prstGeom>
        </p:spPr>
      </p:pic>
      <p:pic>
        <p:nvPicPr>
          <p:cNvPr id="5" name="图片 4">
            <a:extLst>
              <a:ext uri="{FF2B5EF4-FFF2-40B4-BE49-F238E27FC236}">
                <a16:creationId xmlns:a16="http://schemas.microsoft.com/office/drawing/2014/main" id="{3FEFFCD2-C30F-E6D3-B929-1F9B6AB9B495}"/>
              </a:ext>
            </a:extLst>
          </p:cNvPr>
          <p:cNvPicPr>
            <a:picLocks noChangeAspect="1"/>
          </p:cNvPicPr>
          <p:nvPr/>
        </p:nvPicPr>
        <p:blipFill>
          <a:blip r:embed="rId3"/>
          <a:stretch>
            <a:fillRect/>
          </a:stretch>
        </p:blipFill>
        <p:spPr>
          <a:xfrm>
            <a:off x="9449593" y="3555118"/>
            <a:ext cx="1913048" cy="1488591"/>
          </a:xfrm>
          <a:prstGeom prst="rect">
            <a:avLst/>
          </a:prstGeom>
        </p:spPr>
      </p:pic>
      <p:sp>
        <p:nvSpPr>
          <p:cNvPr id="6" name="内容占位符 4">
            <a:extLst>
              <a:ext uri="{FF2B5EF4-FFF2-40B4-BE49-F238E27FC236}">
                <a16:creationId xmlns:a16="http://schemas.microsoft.com/office/drawing/2014/main" id="{EB96196C-22C0-C0CD-6FAA-ED6885E865B6}"/>
              </a:ext>
            </a:extLst>
          </p:cNvPr>
          <p:cNvSpPr txBox="1">
            <a:spLocks/>
          </p:cNvSpPr>
          <p:nvPr/>
        </p:nvSpPr>
        <p:spPr>
          <a:xfrm>
            <a:off x="6565261" y="5140878"/>
            <a:ext cx="2420908" cy="739093"/>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双界面：</a:t>
            </a:r>
            <a:br>
              <a:rPr kumimoji="1" lang="en-US" altLang="zh-CN" sz="1800" dirty="0">
                <a:solidFill>
                  <a:schemeClr val="accent1"/>
                </a:solidFill>
                <a:latin typeface="Arial" panose="020B0604020202020204" pitchFamily="34" charset="0"/>
                <a:ea typeface="Heiti SC Light" charset="-122"/>
                <a:cs typeface="Arial" panose="020B0604020202020204" pitchFamily="34" charset="0"/>
              </a:rPr>
            </a:b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接触式、非接触式</a:t>
            </a:r>
          </a:p>
        </p:txBody>
      </p:sp>
      <p:sp>
        <p:nvSpPr>
          <p:cNvPr id="7" name="内容占位符 4">
            <a:extLst>
              <a:ext uri="{FF2B5EF4-FFF2-40B4-BE49-F238E27FC236}">
                <a16:creationId xmlns:a16="http://schemas.microsoft.com/office/drawing/2014/main" id="{694DCA4F-773D-909B-D877-67F3B25A4116}"/>
              </a:ext>
            </a:extLst>
          </p:cNvPr>
          <p:cNvSpPr txBox="1">
            <a:spLocks/>
          </p:cNvSpPr>
          <p:nvPr/>
        </p:nvSpPr>
        <p:spPr>
          <a:xfrm>
            <a:off x="9325071" y="5150309"/>
            <a:ext cx="2162093" cy="73909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三界面：接触式、非接触式、磁条</a:t>
            </a:r>
          </a:p>
        </p:txBody>
      </p:sp>
      <p:pic>
        <p:nvPicPr>
          <p:cNvPr id="8" name="图片 7">
            <a:extLst>
              <a:ext uri="{FF2B5EF4-FFF2-40B4-BE49-F238E27FC236}">
                <a16:creationId xmlns:a16="http://schemas.microsoft.com/office/drawing/2014/main" id="{FCC858D6-1962-3487-D446-D4B5EE281D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6885" y="1262445"/>
            <a:ext cx="2118465" cy="1508645"/>
          </a:xfrm>
          <a:prstGeom prst="rect">
            <a:avLst/>
          </a:prstGeom>
        </p:spPr>
      </p:pic>
      <p:sp>
        <p:nvSpPr>
          <p:cNvPr id="9" name="内容占位符 4">
            <a:extLst>
              <a:ext uri="{FF2B5EF4-FFF2-40B4-BE49-F238E27FC236}">
                <a16:creationId xmlns:a16="http://schemas.microsoft.com/office/drawing/2014/main" id="{2CAFDE8E-A0D2-AE66-C44B-F4D3AC2D399C}"/>
              </a:ext>
            </a:extLst>
          </p:cNvPr>
          <p:cNvSpPr txBox="1">
            <a:spLocks/>
          </p:cNvSpPr>
          <p:nvPr/>
        </p:nvSpPr>
        <p:spPr>
          <a:xfrm>
            <a:off x="9376068" y="2877253"/>
            <a:ext cx="2060098" cy="402111"/>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非接触式智能卡</a:t>
            </a:r>
          </a:p>
        </p:txBody>
      </p:sp>
      <p:sp>
        <p:nvSpPr>
          <p:cNvPr id="10" name="内容占位符 4">
            <a:extLst>
              <a:ext uri="{FF2B5EF4-FFF2-40B4-BE49-F238E27FC236}">
                <a16:creationId xmlns:a16="http://schemas.microsoft.com/office/drawing/2014/main" id="{5CAD9FC2-2DFC-CF85-BE5D-190AEA252F04}"/>
              </a:ext>
            </a:extLst>
          </p:cNvPr>
          <p:cNvSpPr txBox="1">
            <a:spLocks/>
          </p:cNvSpPr>
          <p:nvPr/>
        </p:nvSpPr>
        <p:spPr>
          <a:xfrm>
            <a:off x="6745666" y="2877253"/>
            <a:ext cx="2060098" cy="402111"/>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接触式智能卡</a:t>
            </a:r>
          </a:p>
        </p:txBody>
      </p:sp>
      <p:pic>
        <p:nvPicPr>
          <p:cNvPr id="11" name="图片 10">
            <a:extLst>
              <a:ext uri="{FF2B5EF4-FFF2-40B4-BE49-F238E27FC236}">
                <a16:creationId xmlns:a16="http://schemas.microsoft.com/office/drawing/2014/main" id="{0413E2BD-C7B2-8BE3-FFD0-B51B40C185A3}"/>
              </a:ext>
            </a:extLst>
          </p:cNvPr>
          <p:cNvPicPr>
            <a:picLocks noChangeAspect="1"/>
          </p:cNvPicPr>
          <p:nvPr/>
        </p:nvPicPr>
        <p:blipFill>
          <a:blip r:embed="rId5"/>
          <a:stretch>
            <a:fillRect/>
          </a:stretch>
        </p:blipFill>
        <p:spPr>
          <a:xfrm>
            <a:off x="6636680" y="1236066"/>
            <a:ext cx="2278071" cy="1559438"/>
          </a:xfrm>
          <a:prstGeom prst="rect">
            <a:avLst/>
          </a:prstGeom>
        </p:spPr>
      </p:pic>
    </p:spTree>
    <p:extLst>
      <p:ext uri="{BB962C8B-B14F-4D97-AF65-F5344CB8AC3E}">
        <p14:creationId xmlns:p14="http://schemas.microsoft.com/office/powerpoint/2010/main" val="190615968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8420E-AA58-9C3C-65E9-678B949C5E09}"/>
              </a:ext>
            </a:extLst>
          </p:cNvPr>
          <p:cNvSpPr>
            <a:spLocks noGrp="1"/>
          </p:cNvSpPr>
          <p:nvPr>
            <p:ph type="title"/>
          </p:nvPr>
        </p:nvSpPr>
        <p:spPr/>
        <p:txBody>
          <a:bodyPr/>
          <a:lstStyle/>
          <a:p>
            <a:r>
              <a:rPr lang="zh-CN" altLang="en-US" dirty="0"/>
              <a:t>接触式智能卡应用</a:t>
            </a:r>
          </a:p>
        </p:txBody>
      </p:sp>
      <p:pic>
        <p:nvPicPr>
          <p:cNvPr id="3" name="图片 2">
            <a:extLst>
              <a:ext uri="{FF2B5EF4-FFF2-40B4-BE49-F238E27FC236}">
                <a16:creationId xmlns:a16="http://schemas.microsoft.com/office/drawing/2014/main" id="{3DBBDBE6-D6CF-716D-4925-C5D8837F8F81}"/>
              </a:ext>
            </a:extLst>
          </p:cNvPr>
          <p:cNvPicPr>
            <a:picLocks noChangeAspect="1" noChangeArrowheads="1"/>
          </p:cNvPicPr>
          <p:nvPr/>
        </p:nvPicPr>
        <p:blipFill>
          <a:blip r:embed="rId3" cstate="print"/>
          <a:srcRect/>
          <a:stretch>
            <a:fillRect/>
          </a:stretch>
        </p:blipFill>
        <p:spPr bwMode="auto">
          <a:xfrm>
            <a:off x="2398967" y="918346"/>
            <a:ext cx="2008095" cy="1281421"/>
          </a:xfrm>
          <a:prstGeom prst="rect">
            <a:avLst/>
          </a:prstGeom>
          <a:noFill/>
          <a:ln w="9525">
            <a:noFill/>
            <a:miter lim="800000"/>
            <a:headEnd/>
            <a:tailEnd/>
          </a:ln>
        </p:spPr>
      </p:pic>
      <p:pic>
        <p:nvPicPr>
          <p:cNvPr id="4" name="图片 3">
            <a:extLst>
              <a:ext uri="{FF2B5EF4-FFF2-40B4-BE49-F238E27FC236}">
                <a16:creationId xmlns:a16="http://schemas.microsoft.com/office/drawing/2014/main" id="{54A3B7FC-0F9E-C2B1-08B8-E9ABBB3F1DE9}"/>
              </a:ext>
            </a:extLst>
          </p:cNvPr>
          <p:cNvPicPr>
            <a:picLocks noChangeAspect="1"/>
          </p:cNvPicPr>
          <p:nvPr/>
        </p:nvPicPr>
        <p:blipFill rotWithShape="1">
          <a:blip r:embed="rId4"/>
          <a:srcRect t="2193"/>
          <a:stretch/>
        </p:blipFill>
        <p:spPr>
          <a:xfrm>
            <a:off x="5482477" y="900244"/>
            <a:ext cx="2093467" cy="1330168"/>
          </a:xfrm>
          <a:prstGeom prst="rect">
            <a:avLst/>
          </a:prstGeom>
        </p:spPr>
      </p:pic>
      <p:pic>
        <p:nvPicPr>
          <p:cNvPr id="5" name="图片 4">
            <a:extLst>
              <a:ext uri="{FF2B5EF4-FFF2-40B4-BE49-F238E27FC236}">
                <a16:creationId xmlns:a16="http://schemas.microsoft.com/office/drawing/2014/main" id="{038BD2C7-8E91-FB5A-D263-24C430D04A21}"/>
              </a:ext>
            </a:extLst>
          </p:cNvPr>
          <p:cNvPicPr>
            <a:picLocks noChangeAspect="1"/>
          </p:cNvPicPr>
          <p:nvPr/>
        </p:nvPicPr>
        <p:blipFill>
          <a:blip r:embed="rId5"/>
          <a:stretch>
            <a:fillRect/>
          </a:stretch>
        </p:blipFill>
        <p:spPr>
          <a:xfrm>
            <a:off x="7717938" y="899131"/>
            <a:ext cx="2060384" cy="1319572"/>
          </a:xfrm>
          <a:prstGeom prst="rect">
            <a:avLst/>
          </a:prstGeom>
        </p:spPr>
      </p:pic>
      <p:pic>
        <p:nvPicPr>
          <p:cNvPr id="6" name="图片 5">
            <a:extLst>
              <a:ext uri="{FF2B5EF4-FFF2-40B4-BE49-F238E27FC236}">
                <a16:creationId xmlns:a16="http://schemas.microsoft.com/office/drawing/2014/main" id="{F7DC35F3-F183-74B8-1C6E-01AEDE375770}"/>
              </a:ext>
            </a:extLst>
          </p:cNvPr>
          <p:cNvPicPr>
            <a:picLocks noChangeAspect="1"/>
          </p:cNvPicPr>
          <p:nvPr/>
        </p:nvPicPr>
        <p:blipFill>
          <a:blip r:embed="rId6"/>
          <a:stretch>
            <a:fillRect/>
          </a:stretch>
        </p:blipFill>
        <p:spPr>
          <a:xfrm>
            <a:off x="2400475" y="2718004"/>
            <a:ext cx="2005076" cy="1239045"/>
          </a:xfrm>
          <a:prstGeom prst="rect">
            <a:avLst/>
          </a:prstGeom>
        </p:spPr>
      </p:pic>
      <p:sp>
        <p:nvSpPr>
          <p:cNvPr id="7" name="内容占位符 4">
            <a:extLst>
              <a:ext uri="{FF2B5EF4-FFF2-40B4-BE49-F238E27FC236}">
                <a16:creationId xmlns:a16="http://schemas.microsoft.com/office/drawing/2014/main" id="{024E8222-8900-63FA-289A-266A8DEF80AA}"/>
              </a:ext>
            </a:extLst>
          </p:cNvPr>
          <p:cNvSpPr txBox="1">
            <a:spLocks/>
          </p:cNvSpPr>
          <p:nvPr/>
        </p:nvSpPr>
        <p:spPr>
          <a:xfrm>
            <a:off x="2665965" y="2172259"/>
            <a:ext cx="1474096" cy="365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银行卡</a:t>
            </a:r>
          </a:p>
        </p:txBody>
      </p:sp>
      <p:sp>
        <p:nvSpPr>
          <p:cNvPr id="8" name="内容占位符 4">
            <a:extLst>
              <a:ext uri="{FF2B5EF4-FFF2-40B4-BE49-F238E27FC236}">
                <a16:creationId xmlns:a16="http://schemas.microsoft.com/office/drawing/2014/main" id="{7672E038-9FF4-9A65-478E-E690578959A6}"/>
              </a:ext>
            </a:extLst>
          </p:cNvPr>
          <p:cNvSpPr txBox="1">
            <a:spLocks/>
          </p:cNvSpPr>
          <p:nvPr/>
        </p:nvSpPr>
        <p:spPr>
          <a:xfrm>
            <a:off x="6903635" y="2180370"/>
            <a:ext cx="1529270" cy="365760"/>
          </a:xfrm>
          <a:prstGeom prst="rect">
            <a:avLst/>
          </a:prstGeom>
        </p:spPr>
        <p:txBody>
          <a:bodyPr vert="horz">
            <a:normAutofit/>
          </a:bodyPr>
          <a:lstStyle>
            <a:defPPr>
              <a:defRPr lang="zh-CN"/>
            </a:defPPr>
            <a:lvl1pPr marL="0" indent="0" algn="ctr" eaLnBrk="1" latinLnBrk="0" hangingPunct="1">
              <a:spcBef>
                <a:spcPts val="600"/>
              </a:spcBef>
              <a:buClr>
                <a:schemeClr val="accent1"/>
              </a:buClr>
              <a:buSzPct val="76000"/>
              <a:buFont typeface="Wingdings 3"/>
              <a:buNone/>
              <a:defRPr kumimoji="1" sz="1800" b="1">
                <a:solidFill>
                  <a:schemeClr val="accent1"/>
                </a:solidFill>
                <a:latin typeface="Arial" panose="020B0604020202020204" pitchFamily="34" charset="0"/>
                <a:ea typeface="Heiti SC Light" charset="-122"/>
                <a:cs typeface="Arial" panose="020B0604020202020204" pitchFamily="34" charset="0"/>
              </a:defRPr>
            </a:lvl1pPr>
            <a:lvl2pPr marL="548640" indent="-274320" eaLnBrk="1" latinLnBrk="0" hangingPunct="1">
              <a:spcBef>
                <a:spcPts val="600"/>
              </a:spcBef>
              <a:buClr>
                <a:schemeClr val="accent2"/>
              </a:buClr>
              <a:buSzPct val="76000"/>
              <a:buFont typeface="Wingdings 3"/>
              <a:buChar char=""/>
              <a:defRPr kumimoji="0" sz="2300" b="1">
                <a:latin typeface="Times New Roman" pitchFamily="18" charset="0"/>
                <a:ea typeface="宋体" pitchFamily="2" charset="-122"/>
                <a:cs typeface="Times New Roman" pitchFamily="18" charset="0"/>
              </a:defRPr>
            </a:lvl2pPr>
            <a:lvl3pPr marL="822960" indent="-228600" eaLnBrk="1" latinLnBrk="0" hangingPunct="1">
              <a:spcBef>
                <a:spcPts val="600"/>
              </a:spcBef>
              <a:buClr>
                <a:schemeClr val="bg1">
                  <a:shade val="50000"/>
                </a:schemeClr>
              </a:buClr>
              <a:buSzPct val="76000"/>
              <a:buFont typeface="Wingdings 3"/>
              <a:buChar char=""/>
              <a:defRPr kumimoji="0" sz="2000" b="1">
                <a:latin typeface="Times New Roman" pitchFamily="18" charset="0"/>
                <a:ea typeface="宋体" pitchFamily="2" charset="-122"/>
                <a:cs typeface="Times New Roman" pitchFamily="18" charset="0"/>
              </a:defRPr>
            </a:lvl3pPr>
            <a:lvl4pPr marL="1097280" indent="-228600" eaLnBrk="1" latinLnBrk="0" hangingPunct="1">
              <a:spcBef>
                <a:spcPts val="600"/>
              </a:spcBef>
              <a:buClr>
                <a:schemeClr val="accent2">
                  <a:shade val="75000"/>
                </a:schemeClr>
              </a:buClr>
              <a:buSzPct val="70000"/>
              <a:buFont typeface="Wingdings"/>
              <a:buChar char=""/>
              <a:defRPr kumimoji="0" sz="1800" b="1">
                <a:latin typeface="Times New Roman" pitchFamily="18" charset="0"/>
                <a:ea typeface="宋体" pitchFamily="2" charset="-122"/>
                <a:cs typeface="Times New Roman" pitchFamily="18" charset="0"/>
              </a:defRPr>
            </a:lvl4pPr>
            <a:lvl5pPr marL="1371600" indent="-228600" eaLnBrk="1" latinLnBrk="0" hangingPunct="1">
              <a:spcBef>
                <a:spcPts val="600"/>
              </a:spcBef>
              <a:buClr>
                <a:schemeClr val="accent2"/>
              </a:buClr>
              <a:buSzPct val="70000"/>
              <a:buFont typeface="Wingdings"/>
              <a:buChar char=""/>
              <a:defRPr kumimoji="0" sz="1600" b="1">
                <a:latin typeface="Times New Roman" pitchFamily="18" charset="0"/>
                <a:ea typeface="宋体" pitchFamily="2" charset="-122"/>
                <a:cs typeface="Times New Roman" pitchFamily="18" charset="0"/>
              </a:defRPr>
            </a:lvl5pPr>
            <a:lvl6pPr marL="1645920" indent="-182880">
              <a:spcBef>
                <a:spcPts val="300"/>
              </a:spcBef>
              <a:buClr>
                <a:srgbClr val="9FB8CD">
                  <a:shade val="75000"/>
                </a:srgbClr>
              </a:buClr>
              <a:buSzPct val="75000"/>
              <a:buFont typeface="Wingdings 3"/>
              <a:buChar char=""/>
              <a:defRPr kumimoji="0" sz="1600">
                <a:latin typeface="+mn-lt"/>
                <a:ea typeface="+mn-ea"/>
              </a:defRPr>
            </a:lvl6pPr>
            <a:lvl7pPr marL="1828800" indent="-182880">
              <a:spcBef>
                <a:spcPts val="300"/>
              </a:spcBef>
              <a:buClr>
                <a:srgbClr val="727CA3">
                  <a:shade val="75000"/>
                </a:srgbClr>
              </a:buClr>
              <a:buSzPct val="75000"/>
              <a:buFont typeface="Wingdings 3"/>
              <a:buChar char=""/>
              <a:defRPr kumimoji="0" sz="1400">
                <a:latin typeface="+mn-lt"/>
                <a:ea typeface="+mn-ea"/>
              </a:defRPr>
            </a:lvl7pPr>
            <a:lvl8pPr marL="2011680" indent="-182880">
              <a:spcBef>
                <a:spcPts val="300"/>
              </a:spcBef>
              <a:buClr>
                <a:prstClr val="white">
                  <a:shade val="50000"/>
                </a:prstClr>
              </a:buClr>
              <a:buSzPct val="75000"/>
              <a:buFont typeface="Wingdings 3"/>
              <a:buChar char=""/>
              <a:defRPr kumimoji="0" sz="1400">
                <a:latin typeface="+mn-lt"/>
                <a:ea typeface="+mn-ea"/>
              </a:defRPr>
            </a:lvl8pPr>
            <a:lvl9pPr marL="2194560" indent="-182880">
              <a:spcBef>
                <a:spcPts val="300"/>
              </a:spcBef>
              <a:buClr>
                <a:srgbClr val="9FB8CD"/>
              </a:buClr>
              <a:buSzPct val="75000"/>
              <a:buFont typeface="Wingdings 3"/>
              <a:buChar char=""/>
              <a:defRPr kumimoji="0" sz="1200">
                <a:latin typeface="+mn-lt"/>
                <a:ea typeface="+mn-ea"/>
              </a:defRPr>
            </a:lvl9pPr>
          </a:lstStyle>
          <a:p>
            <a:r>
              <a:rPr lang="zh-CN" altLang="en-US" dirty="0"/>
              <a:t>购物</a:t>
            </a:r>
            <a:r>
              <a:rPr lang="en-US" altLang="zh-CN" dirty="0"/>
              <a:t>VIP</a:t>
            </a:r>
            <a:r>
              <a:rPr lang="zh-CN" altLang="en-US" dirty="0"/>
              <a:t>卡</a:t>
            </a:r>
          </a:p>
        </p:txBody>
      </p:sp>
      <p:sp>
        <p:nvSpPr>
          <p:cNvPr id="9" name="内容占位符 4">
            <a:extLst>
              <a:ext uri="{FF2B5EF4-FFF2-40B4-BE49-F238E27FC236}">
                <a16:creationId xmlns:a16="http://schemas.microsoft.com/office/drawing/2014/main" id="{D69EEEF6-7F59-96CB-AEEC-13F2478ABD14}"/>
              </a:ext>
            </a:extLst>
          </p:cNvPr>
          <p:cNvSpPr txBox="1">
            <a:spLocks/>
          </p:cNvSpPr>
          <p:nvPr/>
        </p:nvSpPr>
        <p:spPr>
          <a:xfrm>
            <a:off x="2665965" y="3962181"/>
            <a:ext cx="1474096" cy="365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酒店房卡</a:t>
            </a:r>
          </a:p>
        </p:txBody>
      </p:sp>
      <p:pic>
        <p:nvPicPr>
          <p:cNvPr id="10" name="图片 9">
            <a:extLst>
              <a:ext uri="{FF2B5EF4-FFF2-40B4-BE49-F238E27FC236}">
                <a16:creationId xmlns:a16="http://schemas.microsoft.com/office/drawing/2014/main" id="{A6A1FC51-93AD-4D63-D329-5158409E0C5F}"/>
              </a:ext>
            </a:extLst>
          </p:cNvPr>
          <p:cNvPicPr>
            <a:picLocks noChangeAspect="1"/>
          </p:cNvPicPr>
          <p:nvPr/>
        </p:nvPicPr>
        <p:blipFill>
          <a:blip r:embed="rId7"/>
          <a:stretch>
            <a:fillRect/>
          </a:stretch>
        </p:blipFill>
        <p:spPr>
          <a:xfrm>
            <a:off x="2404330" y="4543986"/>
            <a:ext cx="1997368" cy="1275851"/>
          </a:xfrm>
          <a:prstGeom prst="rect">
            <a:avLst/>
          </a:prstGeom>
        </p:spPr>
      </p:pic>
      <p:sp>
        <p:nvSpPr>
          <p:cNvPr id="11" name="内容占位符 4">
            <a:extLst>
              <a:ext uri="{FF2B5EF4-FFF2-40B4-BE49-F238E27FC236}">
                <a16:creationId xmlns:a16="http://schemas.microsoft.com/office/drawing/2014/main" id="{37C1DEBB-D417-78BB-F4CE-3E0BAD220167}"/>
              </a:ext>
            </a:extLst>
          </p:cNvPr>
          <p:cNvSpPr txBox="1">
            <a:spLocks/>
          </p:cNvSpPr>
          <p:nvPr/>
        </p:nvSpPr>
        <p:spPr>
          <a:xfrm>
            <a:off x="2665965" y="5829157"/>
            <a:ext cx="1474096" cy="365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电卡</a:t>
            </a:r>
          </a:p>
        </p:txBody>
      </p:sp>
      <p:pic>
        <p:nvPicPr>
          <p:cNvPr id="12" name="图片 11">
            <a:extLst>
              <a:ext uri="{FF2B5EF4-FFF2-40B4-BE49-F238E27FC236}">
                <a16:creationId xmlns:a16="http://schemas.microsoft.com/office/drawing/2014/main" id="{4521CFA1-37E0-8BD2-C297-33BD32988D85}"/>
              </a:ext>
            </a:extLst>
          </p:cNvPr>
          <p:cNvPicPr>
            <a:picLocks noChangeAspect="1"/>
          </p:cNvPicPr>
          <p:nvPr/>
        </p:nvPicPr>
        <p:blipFill>
          <a:blip r:embed="rId8"/>
          <a:stretch>
            <a:fillRect/>
          </a:stretch>
        </p:blipFill>
        <p:spPr>
          <a:xfrm>
            <a:off x="5650553" y="2702686"/>
            <a:ext cx="3974921" cy="1282459"/>
          </a:xfrm>
          <a:prstGeom prst="rect">
            <a:avLst/>
          </a:prstGeom>
        </p:spPr>
      </p:pic>
      <p:sp>
        <p:nvSpPr>
          <p:cNvPr id="13" name="内容占位符 4">
            <a:extLst>
              <a:ext uri="{FF2B5EF4-FFF2-40B4-BE49-F238E27FC236}">
                <a16:creationId xmlns:a16="http://schemas.microsoft.com/office/drawing/2014/main" id="{60A5B201-2662-576E-651D-C0FAFB8A1E38}"/>
              </a:ext>
            </a:extLst>
          </p:cNvPr>
          <p:cNvSpPr txBox="1">
            <a:spLocks/>
          </p:cNvSpPr>
          <p:nvPr/>
        </p:nvSpPr>
        <p:spPr>
          <a:xfrm>
            <a:off x="6903635" y="3978970"/>
            <a:ext cx="1529270" cy="365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社保卡</a:t>
            </a:r>
          </a:p>
        </p:txBody>
      </p:sp>
      <p:sp>
        <p:nvSpPr>
          <p:cNvPr id="14" name="内容占位符 4">
            <a:extLst>
              <a:ext uri="{FF2B5EF4-FFF2-40B4-BE49-F238E27FC236}">
                <a16:creationId xmlns:a16="http://schemas.microsoft.com/office/drawing/2014/main" id="{B987EB83-6225-FA96-AD89-74E1D3B5E036}"/>
              </a:ext>
            </a:extLst>
          </p:cNvPr>
          <p:cNvSpPr txBox="1">
            <a:spLocks/>
          </p:cNvSpPr>
          <p:nvPr/>
        </p:nvSpPr>
        <p:spPr>
          <a:xfrm>
            <a:off x="6931222" y="5829157"/>
            <a:ext cx="1474096" cy="365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手机卡</a:t>
            </a:r>
          </a:p>
        </p:txBody>
      </p:sp>
      <p:pic>
        <p:nvPicPr>
          <p:cNvPr id="15" name="图片 14">
            <a:extLst>
              <a:ext uri="{FF2B5EF4-FFF2-40B4-BE49-F238E27FC236}">
                <a16:creationId xmlns:a16="http://schemas.microsoft.com/office/drawing/2014/main" id="{D7C2918B-E28F-02CB-C253-47AD36EF16F0}"/>
              </a:ext>
            </a:extLst>
          </p:cNvPr>
          <p:cNvPicPr>
            <a:picLocks noChangeAspect="1"/>
          </p:cNvPicPr>
          <p:nvPr/>
        </p:nvPicPr>
        <p:blipFill>
          <a:blip r:embed="rId9"/>
          <a:stretch>
            <a:fillRect/>
          </a:stretch>
        </p:blipFill>
        <p:spPr>
          <a:xfrm>
            <a:off x="5667808" y="4599874"/>
            <a:ext cx="4051035" cy="1204360"/>
          </a:xfrm>
          <a:prstGeom prst="rect">
            <a:avLst/>
          </a:prstGeom>
        </p:spPr>
      </p:pic>
    </p:spTree>
    <p:extLst>
      <p:ext uri="{BB962C8B-B14F-4D97-AF65-F5344CB8AC3E}">
        <p14:creationId xmlns:p14="http://schemas.microsoft.com/office/powerpoint/2010/main" val="393942795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248410-573F-2151-AE2D-21015682D0B8}"/>
              </a:ext>
            </a:extLst>
          </p:cNvPr>
          <p:cNvSpPr>
            <a:spLocks noGrp="1"/>
          </p:cNvSpPr>
          <p:nvPr>
            <p:ph type="title"/>
          </p:nvPr>
        </p:nvSpPr>
        <p:spPr/>
        <p:txBody>
          <a:bodyPr/>
          <a:lstStyle/>
          <a:p>
            <a:r>
              <a:rPr lang="zh-CN" altLang="en-US" dirty="0"/>
              <a:t>非接触式智能卡应用</a:t>
            </a:r>
          </a:p>
        </p:txBody>
      </p:sp>
      <p:pic>
        <p:nvPicPr>
          <p:cNvPr id="3" name="内容占位符 5">
            <a:extLst>
              <a:ext uri="{FF2B5EF4-FFF2-40B4-BE49-F238E27FC236}">
                <a16:creationId xmlns:a16="http://schemas.microsoft.com/office/drawing/2014/main" id="{3F050314-3CA8-ECCB-AF4C-526EDDF9D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383990" y="2641461"/>
            <a:ext cx="2301690" cy="1565236"/>
          </a:xfrm>
          <a:prstGeom prst="rect">
            <a:avLst/>
          </a:prstGeom>
        </p:spPr>
      </p:pic>
      <p:pic>
        <p:nvPicPr>
          <p:cNvPr id="4" name="图片 7">
            <a:extLst>
              <a:ext uri="{FF2B5EF4-FFF2-40B4-BE49-F238E27FC236}">
                <a16:creationId xmlns:a16="http://schemas.microsoft.com/office/drawing/2014/main" id="{D6799A18-CA39-E707-95EF-40C7F60AB7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2925" y="894117"/>
            <a:ext cx="1544101" cy="1654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1">
            <a:extLst>
              <a:ext uri="{FF2B5EF4-FFF2-40B4-BE49-F238E27FC236}">
                <a16:creationId xmlns:a16="http://schemas.microsoft.com/office/drawing/2014/main" id="{3FCE145B-6C28-64E0-E0A7-DE07E1E32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93" y="4325515"/>
            <a:ext cx="1262006" cy="1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895E959-9908-1BCE-82C3-79A5961910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15" y="4882852"/>
            <a:ext cx="3063549" cy="12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alien_rafsec_c_tag_in_box">
            <a:extLst>
              <a:ext uri="{FF2B5EF4-FFF2-40B4-BE49-F238E27FC236}">
                <a16:creationId xmlns:a16="http://schemas.microsoft.com/office/drawing/2014/main" id="{6C2576E5-FF9F-0820-A05E-2F3D6AFF53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7659758" y="979151"/>
            <a:ext cx="2317263" cy="1715419"/>
          </a:xfrm>
          <a:prstGeom prst="rect">
            <a:avLst/>
          </a:prstGeom>
        </p:spPr>
      </p:pic>
      <p:graphicFrame>
        <p:nvGraphicFramePr>
          <p:cNvPr id="8" name="Object 2">
            <a:extLst>
              <a:ext uri="{FF2B5EF4-FFF2-40B4-BE49-F238E27FC236}">
                <a16:creationId xmlns:a16="http://schemas.microsoft.com/office/drawing/2014/main" id="{E7242641-1DEC-BEDA-F34E-B562732EEC1D}"/>
              </a:ext>
            </a:extLst>
          </p:cNvPr>
          <p:cNvGraphicFramePr>
            <a:graphicFrameLocks noChangeAspect="1"/>
          </p:cNvGraphicFramePr>
          <p:nvPr>
            <p:extLst>
              <p:ext uri="{D42A27DB-BD31-4B8C-83A1-F6EECF244321}">
                <p14:modId xmlns:p14="http://schemas.microsoft.com/office/powerpoint/2010/main" val="41061668"/>
              </p:ext>
            </p:extLst>
          </p:nvPr>
        </p:nvGraphicFramePr>
        <p:xfrm>
          <a:off x="7753734" y="3089303"/>
          <a:ext cx="2129313" cy="1417701"/>
        </p:xfrm>
        <a:graphic>
          <a:graphicData uri="http://schemas.openxmlformats.org/presentationml/2006/ole">
            <mc:AlternateContent xmlns:mc="http://schemas.openxmlformats.org/markup-compatibility/2006">
              <mc:Choice xmlns:v="urn:schemas-microsoft-com:vml" Requires="v">
                <p:oleObj name="Photo Editor Photo" r:id="rId7" imgW="2381582" imgH="1790476" progId="">
                  <p:embed/>
                </p:oleObj>
              </mc:Choice>
              <mc:Fallback>
                <p:oleObj name="Photo Editor Photo" r:id="rId7" imgW="2381582" imgH="1790476" progId="">
                  <p:embed/>
                  <p:pic>
                    <p:nvPicPr>
                      <p:cNvPr id="13" name="Object 2">
                        <a:extLst>
                          <a:ext uri="{FF2B5EF4-FFF2-40B4-BE49-F238E27FC236}">
                            <a16:creationId xmlns:a16="http://schemas.microsoft.com/office/drawing/2014/main" id="{BE9084EB-8C8A-496F-B09B-BB2007452CEC}"/>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3734" y="3089303"/>
                        <a:ext cx="2129313" cy="141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图片 8">
            <a:extLst>
              <a:ext uri="{FF2B5EF4-FFF2-40B4-BE49-F238E27FC236}">
                <a16:creationId xmlns:a16="http://schemas.microsoft.com/office/drawing/2014/main" id="{0DB57A92-5B2C-2BE8-19BD-5B9FD2D30577}"/>
              </a:ext>
            </a:extLst>
          </p:cNvPr>
          <p:cNvPicPr>
            <a:picLocks noChangeAspect="1"/>
          </p:cNvPicPr>
          <p:nvPr/>
        </p:nvPicPr>
        <p:blipFill>
          <a:blip r:embed="rId9"/>
          <a:stretch>
            <a:fillRect/>
          </a:stretch>
        </p:blipFill>
        <p:spPr>
          <a:xfrm>
            <a:off x="2097058" y="2391494"/>
            <a:ext cx="1782167" cy="1154739"/>
          </a:xfrm>
          <a:prstGeom prst="rect">
            <a:avLst/>
          </a:prstGeom>
        </p:spPr>
      </p:pic>
      <p:pic>
        <p:nvPicPr>
          <p:cNvPr id="10" name="Picture 5">
            <a:extLst>
              <a:ext uri="{FF2B5EF4-FFF2-40B4-BE49-F238E27FC236}">
                <a16:creationId xmlns:a16="http://schemas.microsoft.com/office/drawing/2014/main" id="{A64F23DB-1D96-F3D9-9973-77261D85BD4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08915" y="4960167"/>
            <a:ext cx="1758450" cy="116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img04.hc360.com/printing/201312/201312240951334291.jpg">
            <a:extLst>
              <a:ext uri="{FF2B5EF4-FFF2-40B4-BE49-F238E27FC236}">
                <a16:creationId xmlns:a16="http://schemas.microsoft.com/office/drawing/2014/main" id="{F3CE72EF-A665-38E0-9B01-4E0D8CDD0C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0857" y="950489"/>
            <a:ext cx="1814567" cy="124199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1C2A31BB-65BD-7FA8-0303-C11E9E053E8D}"/>
              </a:ext>
            </a:extLst>
          </p:cNvPr>
          <p:cNvPicPr>
            <a:picLocks noChangeAspect="1"/>
          </p:cNvPicPr>
          <p:nvPr/>
        </p:nvPicPr>
        <p:blipFill>
          <a:blip r:embed="rId12"/>
          <a:stretch>
            <a:fillRect/>
          </a:stretch>
        </p:blipFill>
        <p:spPr>
          <a:xfrm>
            <a:off x="2122091" y="3737626"/>
            <a:ext cx="1732098" cy="1030706"/>
          </a:xfrm>
          <a:prstGeom prst="rect">
            <a:avLst/>
          </a:prstGeom>
        </p:spPr>
      </p:pic>
    </p:spTree>
    <p:extLst>
      <p:ext uri="{BB962C8B-B14F-4D97-AF65-F5344CB8AC3E}">
        <p14:creationId xmlns:p14="http://schemas.microsoft.com/office/powerpoint/2010/main" val="3482484124"/>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5124B-1917-3BF1-1246-D61C74A50A36}"/>
              </a:ext>
            </a:extLst>
          </p:cNvPr>
          <p:cNvSpPr>
            <a:spLocks noGrp="1"/>
          </p:cNvSpPr>
          <p:nvPr>
            <p:ph type="title"/>
          </p:nvPr>
        </p:nvSpPr>
        <p:spPr/>
        <p:txBody>
          <a:bodyPr/>
          <a:lstStyle/>
          <a:p>
            <a:r>
              <a:rPr lang="zh-CN" altLang="en-US" dirty="0"/>
              <a:t>智能卡功能分类</a:t>
            </a:r>
          </a:p>
        </p:txBody>
      </p:sp>
      <p:pic>
        <p:nvPicPr>
          <p:cNvPr id="3" name="图片 2">
            <a:extLst>
              <a:ext uri="{FF2B5EF4-FFF2-40B4-BE49-F238E27FC236}">
                <a16:creationId xmlns:a16="http://schemas.microsoft.com/office/drawing/2014/main" id="{B90E7B2E-6858-EBB7-684F-F5A7C6271AFA}"/>
              </a:ext>
            </a:extLst>
          </p:cNvPr>
          <p:cNvPicPr>
            <a:picLocks noChangeAspect="1"/>
          </p:cNvPicPr>
          <p:nvPr/>
        </p:nvPicPr>
        <p:blipFill>
          <a:blip r:embed="rId2"/>
          <a:stretch>
            <a:fillRect/>
          </a:stretch>
        </p:blipFill>
        <p:spPr>
          <a:xfrm>
            <a:off x="6096000" y="4629150"/>
            <a:ext cx="2295675" cy="1459597"/>
          </a:xfrm>
          <a:prstGeom prst="rect">
            <a:avLst/>
          </a:prstGeom>
        </p:spPr>
      </p:pic>
      <p:pic>
        <p:nvPicPr>
          <p:cNvPr id="4" name="图片 3">
            <a:extLst>
              <a:ext uri="{FF2B5EF4-FFF2-40B4-BE49-F238E27FC236}">
                <a16:creationId xmlns:a16="http://schemas.microsoft.com/office/drawing/2014/main" id="{CC5A6423-0061-53FE-40F5-6B710236EF2F}"/>
              </a:ext>
            </a:extLst>
          </p:cNvPr>
          <p:cNvPicPr>
            <a:picLocks noChangeAspect="1"/>
          </p:cNvPicPr>
          <p:nvPr/>
        </p:nvPicPr>
        <p:blipFill>
          <a:blip r:embed="rId3"/>
          <a:stretch>
            <a:fillRect/>
          </a:stretch>
        </p:blipFill>
        <p:spPr>
          <a:xfrm>
            <a:off x="8651835" y="4638760"/>
            <a:ext cx="2193865" cy="1454074"/>
          </a:xfrm>
          <a:prstGeom prst="rect">
            <a:avLst/>
          </a:prstGeom>
        </p:spPr>
      </p:pic>
      <p:pic>
        <p:nvPicPr>
          <p:cNvPr id="5" name="图片 4">
            <a:extLst>
              <a:ext uri="{FF2B5EF4-FFF2-40B4-BE49-F238E27FC236}">
                <a16:creationId xmlns:a16="http://schemas.microsoft.com/office/drawing/2014/main" id="{8B01365E-4FD1-3065-C863-3B6B138EF57A}"/>
              </a:ext>
            </a:extLst>
          </p:cNvPr>
          <p:cNvPicPr>
            <a:picLocks noChangeAspect="1"/>
          </p:cNvPicPr>
          <p:nvPr/>
        </p:nvPicPr>
        <p:blipFill>
          <a:blip r:embed="rId4"/>
          <a:stretch>
            <a:fillRect/>
          </a:stretch>
        </p:blipFill>
        <p:spPr>
          <a:xfrm>
            <a:off x="8619447" y="2870724"/>
            <a:ext cx="2199304" cy="1477063"/>
          </a:xfrm>
          <a:prstGeom prst="rect">
            <a:avLst/>
          </a:prstGeom>
        </p:spPr>
      </p:pic>
      <p:pic>
        <p:nvPicPr>
          <p:cNvPr id="6" name="图片 5">
            <a:extLst>
              <a:ext uri="{FF2B5EF4-FFF2-40B4-BE49-F238E27FC236}">
                <a16:creationId xmlns:a16="http://schemas.microsoft.com/office/drawing/2014/main" id="{26964A9C-0A8E-D588-312D-32F0F9BD8791}"/>
              </a:ext>
            </a:extLst>
          </p:cNvPr>
          <p:cNvPicPr>
            <a:picLocks noChangeAspect="1"/>
          </p:cNvPicPr>
          <p:nvPr/>
        </p:nvPicPr>
        <p:blipFill>
          <a:blip r:embed="rId5"/>
          <a:stretch>
            <a:fillRect/>
          </a:stretch>
        </p:blipFill>
        <p:spPr>
          <a:xfrm>
            <a:off x="7465095" y="1015953"/>
            <a:ext cx="2080096" cy="1590118"/>
          </a:xfrm>
          <a:prstGeom prst="rect">
            <a:avLst/>
          </a:prstGeom>
        </p:spPr>
      </p:pic>
      <p:pic>
        <p:nvPicPr>
          <p:cNvPr id="7" name="图片 6">
            <a:extLst>
              <a:ext uri="{FF2B5EF4-FFF2-40B4-BE49-F238E27FC236}">
                <a16:creationId xmlns:a16="http://schemas.microsoft.com/office/drawing/2014/main" id="{DA83710A-3583-78C4-B6E4-BFE67EF41B44}"/>
              </a:ext>
            </a:extLst>
          </p:cNvPr>
          <p:cNvPicPr>
            <a:picLocks noChangeAspect="1"/>
          </p:cNvPicPr>
          <p:nvPr/>
        </p:nvPicPr>
        <p:blipFill>
          <a:blip r:embed="rId6"/>
          <a:stretch>
            <a:fillRect/>
          </a:stretch>
        </p:blipFill>
        <p:spPr>
          <a:xfrm>
            <a:off x="6109059" y="2891228"/>
            <a:ext cx="2278252" cy="1450800"/>
          </a:xfrm>
          <a:prstGeom prst="rect">
            <a:avLst/>
          </a:prstGeom>
        </p:spPr>
      </p:pic>
      <p:sp>
        <p:nvSpPr>
          <p:cNvPr id="8" name="矩形 7">
            <a:extLst>
              <a:ext uri="{FF2B5EF4-FFF2-40B4-BE49-F238E27FC236}">
                <a16:creationId xmlns:a16="http://schemas.microsoft.com/office/drawing/2014/main" id="{F02B1ADC-4760-1A9E-F33A-937864B26A67}"/>
              </a:ext>
            </a:extLst>
          </p:cNvPr>
          <p:cNvSpPr/>
          <p:nvPr/>
        </p:nvSpPr>
        <p:spPr>
          <a:xfrm>
            <a:off x="7787738" y="4828822"/>
            <a:ext cx="1375698" cy="1015663"/>
          </a:xfrm>
          <a:prstGeom prst="rect">
            <a:avLst/>
          </a:prstGeom>
          <a:noFill/>
        </p:spPr>
        <p:txBody>
          <a:bodyPr wrap="none" lIns="91440" tIns="45720" rIns="91440" bIns="45720">
            <a:spAutoFit/>
          </a:bodyPr>
          <a:lstStyle/>
          <a:p>
            <a:pPr algn="ctr"/>
            <a:r>
              <a:rPr lang="en-US" altLang="zh-CN" sz="6000" b="1" dirty="0">
                <a:ln w="38100">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Impact" panose="020B0806030902050204" pitchFamily="34" charset="0"/>
              </a:rPr>
              <a:t>and</a:t>
            </a:r>
            <a:endParaRPr lang="zh-CN" altLang="en-US" sz="6000" b="1" dirty="0">
              <a:ln w="38100">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Impact" panose="020B0806030902050204" pitchFamily="34" charset="0"/>
            </a:endParaRPr>
          </a:p>
        </p:txBody>
      </p:sp>
      <p:sp>
        <p:nvSpPr>
          <p:cNvPr id="9" name="文本框 8">
            <a:extLst>
              <a:ext uri="{FF2B5EF4-FFF2-40B4-BE49-F238E27FC236}">
                <a16:creationId xmlns:a16="http://schemas.microsoft.com/office/drawing/2014/main" id="{F3F14AC6-3109-1649-2179-EBF04E0AA36F}"/>
              </a:ext>
            </a:extLst>
          </p:cNvPr>
          <p:cNvSpPr txBox="1"/>
          <p:nvPr/>
        </p:nvSpPr>
        <p:spPr>
          <a:xfrm>
            <a:off x="581435" y="1292203"/>
            <a:ext cx="5593928" cy="409342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ID</a:t>
            </a:r>
            <a:r>
              <a:rPr lang="zh-CN" altLang="en-US" sz="2000" dirty="0">
                <a:latin typeface="+mn-ea"/>
                <a:ea typeface="+mn-ea"/>
              </a:rPr>
              <a:t>卡：</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无需加密</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仅存储</a:t>
            </a:r>
            <a:r>
              <a:rPr lang="en-US" altLang="zh-CN" sz="2000" dirty="0">
                <a:latin typeface="+mn-ea"/>
                <a:ea typeface="+mn-ea"/>
              </a:rPr>
              <a:t>ID</a:t>
            </a:r>
            <a:r>
              <a:rPr lang="zh-CN" altLang="en-US" sz="2000" dirty="0">
                <a:latin typeface="+mn-ea"/>
                <a:ea typeface="+mn-ea"/>
              </a:rPr>
              <a:t>（等同于磁条卡）</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逻辑加密卡：</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带密码算法</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带存储功能</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CPU</a:t>
            </a:r>
            <a:r>
              <a:rPr lang="zh-CN" altLang="en-US" sz="2000" dirty="0">
                <a:latin typeface="+mn-ea"/>
                <a:ea typeface="+mn-ea"/>
              </a:rPr>
              <a:t>卡：</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可编程</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一卡多用</a:t>
            </a:r>
          </a:p>
        </p:txBody>
      </p:sp>
    </p:spTree>
    <p:extLst>
      <p:ext uri="{BB962C8B-B14F-4D97-AF65-F5344CB8AC3E}">
        <p14:creationId xmlns:p14="http://schemas.microsoft.com/office/powerpoint/2010/main" val="335772397"/>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4CE97-176A-A2A6-992A-8FC27B2F6854}"/>
              </a:ext>
            </a:extLst>
          </p:cNvPr>
          <p:cNvSpPr>
            <a:spLocks noGrp="1"/>
          </p:cNvSpPr>
          <p:nvPr>
            <p:ph type="title"/>
          </p:nvPr>
        </p:nvSpPr>
        <p:spPr/>
        <p:txBody>
          <a:bodyPr/>
          <a:lstStyle/>
          <a:p>
            <a:r>
              <a:rPr lang="zh-CN" altLang="en-US" dirty="0"/>
              <a:t>接触式智能卡接口</a:t>
            </a:r>
          </a:p>
        </p:txBody>
      </p:sp>
      <p:pic>
        <p:nvPicPr>
          <p:cNvPr id="3" name="Picture 6" descr="9D4">
            <a:extLst>
              <a:ext uri="{FF2B5EF4-FFF2-40B4-BE49-F238E27FC236}">
                <a16:creationId xmlns:a16="http://schemas.microsoft.com/office/drawing/2014/main" id="{52598340-7A8B-6999-1E7F-A869322C26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0866" y="3309146"/>
            <a:ext cx="2592387" cy="2473325"/>
          </a:xfrm>
          <a:prstGeom prst="rect">
            <a:avLst/>
          </a:pr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pic>
      <p:graphicFrame>
        <p:nvGraphicFramePr>
          <p:cNvPr id="4" name="Group 262">
            <a:extLst>
              <a:ext uri="{FF2B5EF4-FFF2-40B4-BE49-F238E27FC236}">
                <a16:creationId xmlns:a16="http://schemas.microsoft.com/office/drawing/2014/main" id="{5159FBC6-3120-074E-80D3-A502F9048009}"/>
              </a:ext>
            </a:extLst>
          </p:cNvPr>
          <p:cNvGraphicFramePr>
            <a:graphicFrameLocks noGrp="1"/>
          </p:cNvGraphicFramePr>
          <p:nvPr>
            <p:extLst>
              <p:ext uri="{D42A27DB-BD31-4B8C-83A1-F6EECF244321}">
                <p14:modId xmlns:p14="http://schemas.microsoft.com/office/powerpoint/2010/main" val="2840176060"/>
              </p:ext>
            </p:extLst>
          </p:nvPr>
        </p:nvGraphicFramePr>
        <p:xfrm>
          <a:off x="5592390" y="1893095"/>
          <a:ext cx="4464050" cy="3071810"/>
        </p:xfrm>
        <a:graphic>
          <a:graphicData uri="http://schemas.openxmlformats.org/drawingml/2006/table">
            <a:tbl>
              <a:tblPr>
                <a:tableStyleId>{69C7853C-536D-4A76-A0AE-DD22124D55A5}</a:tableStyleId>
              </a:tblPr>
              <a:tblGrid>
                <a:gridCol w="1049337">
                  <a:extLst>
                    <a:ext uri="{9D8B030D-6E8A-4147-A177-3AD203B41FA5}">
                      <a16:colId xmlns:a16="http://schemas.microsoft.com/office/drawing/2014/main" val="2886765354"/>
                    </a:ext>
                  </a:extLst>
                </a:gridCol>
                <a:gridCol w="1050925">
                  <a:extLst>
                    <a:ext uri="{9D8B030D-6E8A-4147-A177-3AD203B41FA5}">
                      <a16:colId xmlns:a16="http://schemas.microsoft.com/office/drawing/2014/main" val="3824124694"/>
                    </a:ext>
                  </a:extLst>
                </a:gridCol>
                <a:gridCol w="2363788">
                  <a:extLst>
                    <a:ext uri="{9D8B030D-6E8A-4147-A177-3AD203B41FA5}">
                      <a16:colId xmlns:a16="http://schemas.microsoft.com/office/drawing/2014/main" val="3049033763"/>
                    </a:ext>
                  </a:extLst>
                </a:gridCol>
              </a:tblGrid>
              <a:tr h="3353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a:ln>
                            <a:noFill/>
                          </a:ln>
                          <a:effectLst/>
                        </a:rPr>
                        <a:t>卡触点</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a:ln>
                            <a:noFill/>
                          </a:ln>
                          <a:effectLst/>
                        </a:rPr>
                        <a:t>符号</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a:ln>
                            <a:noFill/>
                          </a:ln>
                          <a:effectLst/>
                        </a:rPr>
                        <a:t>功    能</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extLst>
                  <a:ext uri="{0D108BD9-81ED-4DB2-BD59-A6C34878D82A}">
                    <a16:rowId xmlns:a16="http://schemas.microsoft.com/office/drawing/2014/main" val="3444131416"/>
                  </a:ext>
                </a:extLst>
              </a:tr>
              <a:tr h="3353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C1</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V</a:t>
                      </a:r>
                      <a:r>
                        <a:rPr kumimoji="0" lang="en-US" altLang="zh-CN" sz="1600" b="1" u="none" strike="noStrike" cap="none" normalizeH="0" baseline="-30000">
                          <a:ln>
                            <a:noFill/>
                          </a:ln>
                          <a:effectLst/>
                        </a:rPr>
                        <a:t>CC</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a:ln>
                            <a:noFill/>
                          </a:ln>
                          <a:effectLst/>
                        </a:rPr>
                        <a:t>电源电压</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extLst>
                  <a:ext uri="{0D108BD9-81ED-4DB2-BD59-A6C34878D82A}">
                    <a16:rowId xmlns:a16="http://schemas.microsoft.com/office/drawing/2014/main" val="2507820467"/>
                  </a:ext>
                </a:extLst>
              </a:tr>
              <a:tr h="3353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C2</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dirty="0">
                          <a:ln>
                            <a:noFill/>
                          </a:ln>
                          <a:effectLst/>
                        </a:rPr>
                        <a:t>RST</a:t>
                      </a:r>
                      <a:endParaRPr kumimoji="0"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a:ln>
                            <a:noFill/>
                          </a:ln>
                          <a:effectLst/>
                        </a:rPr>
                        <a:t>复位</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extLst>
                  <a:ext uri="{0D108BD9-81ED-4DB2-BD59-A6C34878D82A}">
                    <a16:rowId xmlns:a16="http://schemas.microsoft.com/office/drawing/2014/main" val="3096496630"/>
                  </a:ext>
                </a:extLst>
              </a:tr>
              <a:tr h="3353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C3</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CLK</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a:ln>
                            <a:noFill/>
                          </a:ln>
                          <a:effectLst/>
                        </a:rPr>
                        <a:t>时钟输入</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extLst>
                  <a:ext uri="{0D108BD9-81ED-4DB2-BD59-A6C34878D82A}">
                    <a16:rowId xmlns:a16="http://schemas.microsoft.com/office/drawing/2014/main" val="2998386206"/>
                  </a:ext>
                </a:extLst>
              </a:tr>
              <a:tr h="38901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C4</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NC</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a:ln>
                            <a:noFill/>
                          </a:ln>
                          <a:effectLst/>
                        </a:rPr>
                        <a:t>未连接</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extLst>
                  <a:ext uri="{0D108BD9-81ED-4DB2-BD59-A6C34878D82A}">
                    <a16:rowId xmlns:a16="http://schemas.microsoft.com/office/drawing/2014/main" val="2268116284"/>
                  </a:ext>
                </a:extLst>
              </a:tr>
              <a:tr h="3353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C5</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GND</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a:ln>
                            <a:noFill/>
                          </a:ln>
                          <a:effectLst/>
                        </a:rPr>
                        <a:t>地线</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extLst>
                  <a:ext uri="{0D108BD9-81ED-4DB2-BD59-A6C34878D82A}">
                    <a16:rowId xmlns:a16="http://schemas.microsoft.com/office/drawing/2014/main" val="3704049436"/>
                  </a:ext>
                </a:extLst>
              </a:tr>
              <a:tr h="3353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C6</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NC</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a:ln>
                            <a:noFill/>
                          </a:ln>
                          <a:effectLst/>
                        </a:rPr>
                        <a:t>未连接</a:t>
                      </a:r>
                      <a:endPar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extLst>
                  <a:ext uri="{0D108BD9-81ED-4DB2-BD59-A6C34878D82A}">
                    <a16:rowId xmlns:a16="http://schemas.microsoft.com/office/drawing/2014/main" val="849313272"/>
                  </a:ext>
                </a:extLst>
              </a:tr>
              <a:tr h="3353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C7</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I/O</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effectLst/>
                        </a:rPr>
                        <a:t>双向数据线</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extLst>
                  <a:ext uri="{0D108BD9-81ED-4DB2-BD59-A6C34878D82A}">
                    <a16:rowId xmlns:a16="http://schemas.microsoft.com/office/drawing/2014/main" val="1420641095"/>
                  </a:ext>
                </a:extLst>
              </a:tr>
              <a:tr h="3353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C8</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u="none" strike="noStrike" cap="none" normalizeH="0" baseline="0">
                          <a:ln>
                            <a:noFill/>
                          </a:ln>
                          <a:effectLst/>
                        </a:rPr>
                        <a:t>NC</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u="none" strike="noStrike" cap="none" normalizeH="0" baseline="0" dirty="0">
                          <a:ln>
                            <a:noFill/>
                          </a:ln>
                          <a:effectLst/>
                        </a:rPr>
                        <a:t>未连接</a:t>
                      </a:r>
                      <a:endParaRPr kumimoji="0"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9" marB="45729" anchor="ctr" horzOverflow="overflow"/>
                </a:tc>
                <a:extLst>
                  <a:ext uri="{0D108BD9-81ED-4DB2-BD59-A6C34878D82A}">
                    <a16:rowId xmlns:a16="http://schemas.microsoft.com/office/drawing/2014/main" val="2889402850"/>
                  </a:ext>
                </a:extLst>
              </a:tr>
            </a:tbl>
          </a:graphicData>
        </a:graphic>
      </p:graphicFrame>
      <p:pic>
        <p:nvPicPr>
          <p:cNvPr id="5" name="图片 4">
            <a:extLst>
              <a:ext uri="{FF2B5EF4-FFF2-40B4-BE49-F238E27FC236}">
                <a16:creationId xmlns:a16="http://schemas.microsoft.com/office/drawing/2014/main" id="{9D27627C-A101-286D-FF1E-FA12B2C7A205}"/>
              </a:ext>
            </a:extLst>
          </p:cNvPr>
          <p:cNvPicPr>
            <a:picLocks noChangeAspect="1"/>
          </p:cNvPicPr>
          <p:nvPr/>
        </p:nvPicPr>
        <p:blipFill>
          <a:blip r:embed="rId3"/>
          <a:stretch>
            <a:fillRect/>
          </a:stretch>
        </p:blipFill>
        <p:spPr>
          <a:xfrm>
            <a:off x="2273376" y="1149153"/>
            <a:ext cx="2574030" cy="1870882"/>
          </a:xfrm>
          <a:prstGeom prst="rect">
            <a:avLst/>
          </a:prstGeom>
        </p:spPr>
      </p:pic>
    </p:spTree>
    <p:extLst>
      <p:ext uri="{BB962C8B-B14F-4D97-AF65-F5344CB8AC3E}">
        <p14:creationId xmlns:p14="http://schemas.microsoft.com/office/powerpoint/2010/main" val="365309663"/>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971D4-5F77-F8BB-B90D-E1A719D1E448}"/>
              </a:ext>
            </a:extLst>
          </p:cNvPr>
          <p:cNvSpPr>
            <a:spLocks noGrp="1"/>
          </p:cNvSpPr>
          <p:nvPr>
            <p:ph type="title"/>
          </p:nvPr>
        </p:nvSpPr>
        <p:spPr/>
        <p:txBody>
          <a:bodyPr/>
          <a:lstStyle/>
          <a:p>
            <a:r>
              <a:rPr lang="zh-CN" altLang="en-US" dirty="0"/>
              <a:t>非接触式智能卡接口</a:t>
            </a:r>
          </a:p>
        </p:txBody>
      </p:sp>
      <p:pic>
        <p:nvPicPr>
          <p:cNvPr id="3" name="Picture 5" descr="Scan16">
            <a:extLst>
              <a:ext uri="{FF2B5EF4-FFF2-40B4-BE49-F238E27FC236}">
                <a16:creationId xmlns:a16="http://schemas.microsoft.com/office/drawing/2014/main" id="{464CF480-D6E9-6F0A-B5C6-55EBF3598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432" y="2416637"/>
            <a:ext cx="4957936" cy="317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7">
            <a:extLst>
              <a:ext uri="{FF2B5EF4-FFF2-40B4-BE49-F238E27FC236}">
                <a16:creationId xmlns:a16="http://schemas.microsoft.com/office/drawing/2014/main" id="{43ACD191-AF0F-BB5A-D320-E07EC404732F}"/>
              </a:ext>
            </a:extLst>
          </p:cNvPr>
          <p:cNvSpPr>
            <a:spLocks noChangeArrowheads="1"/>
          </p:cNvSpPr>
          <p:nvPr/>
        </p:nvSpPr>
        <p:spPr bwMode="auto">
          <a:xfrm>
            <a:off x="1970972" y="4816109"/>
            <a:ext cx="1569551" cy="720147"/>
          </a:xfrm>
          <a:prstGeom prst="wedgeRoundRectCallout">
            <a:avLst>
              <a:gd name="adj1" fmla="val 70366"/>
              <a:gd name="adj2" fmla="val -113782"/>
              <a:gd name="adj3" fmla="val 16667"/>
            </a:avLst>
          </a:prstGeom>
          <a:solidFill>
            <a:srgbClr val="99CCFF"/>
          </a:solidFill>
          <a:ln w="9525">
            <a:solidFill>
              <a:schemeClr val="tx1"/>
            </a:solidFill>
            <a:miter lim="800000"/>
            <a:headEnd/>
            <a:tailEnd/>
          </a:ln>
        </p:spPr>
        <p:txBody>
          <a:bodyPr wrap="none" anchor="ctr"/>
          <a:lstStyle>
            <a:lvl1pPr>
              <a:spcBef>
                <a:spcPct val="20000"/>
              </a:spcBef>
              <a:buChar char="•"/>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16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9pPr>
          </a:lstStyle>
          <a:p>
            <a:pPr algn="ctr">
              <a:spcBef>
                <a:spcPct val="0"/>
              </a:spcBef>
              <a:buFontTx/>
              <a:buNone/>
            </a:pPr>
            <a:r>
              <a:rPr lang="zh-CN" altLang="en-US" sz="2000" b="0">
                <a:latin typeface="Gill Sans MT" panose="020B0502020104020203" pitchFamily="34" charset="0"/>
              </a:rPr>
              <a:t>芯片</a:t>
            </a:r>
            <a:endParaRPr lang="de-DE" altLang="zh-CN" sz="2000" b="0">
              <a:latin typeface="Gill Sans MT" panose="020B0502020104020203" pitchFamily="34" charset="0"/>
            </a:endParaRPr>
          </a:p>
        </p:txBody>
      </p:sp>
      <p:sp>
        <p:nvSpPr>
          <p:cNvPr id="5" name="AutoShape 8">
            <a:extLst>
              <a:ext uri="{FF2B5EF4-FFF2-40B4-BE49-F238E27FC236}">
                <a16:creationId xmlns:a16="http://schemas.microsoft.com/office/drawing/2014/main" id="{FC133981-C989-0445-62D3-9378664712BC}"/>
              </a:ext>
            </a:extLst>
          </p:cNvPr>
          <p:cNvSpPr>
            <a:spLocks noChangeArrowheads="1"/>
          </p:cNvSpPr>
          <p:nvPr/>
        </p:nvSpPr>
        <p:spPr bwMode="auto">
          <a:xfrm>
            <a:off x="4586782" y="5229134"/>
            <a:ext cx="1569551" cy="720147"/>
          </a:xfrm>
          <a:prstGeom prst="wedgeRoundRectCallout">
            <a:avLst>
              <a:gd name="adj1" fmla="val -50826"/>
              <a:gd name="adj2" fmla="val -113586"/>
              <a:gd name="adj3" fmla="val 16667"/>
            </a:avLst>
          </a:prstGeom>
          <a:solidFill>
            <a:srgbClr val="99CCFF"/>
          </a:solidFill>
          <a:ln w="9525">
            <a:solidFill>
              <a:schemeClr val="tx1"/>
            </a:solidFill>
            <a:miter lim="800000"/>
            <a:headEnd/>
            <a:tailEnd/>
          </a:ln>
        </p:spPr>
        <p:txBody>
          <a:bodyPr wrap="none" anchor="ctr"/>
          <a:lstStyle>
            <a:lvl1pPr>
              <a:spcBef>
                <a:spcPct val="20000"/>
              </a:spcBef>
              <a:buChar char="•"/>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16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9pPr>
          </a:lstStyle>
          <a:p>
            <a:pPr algn="ctr">
              <a:spcBef>
                <a:spcPct val="0"/>
              </a:spcBef>
              <a:buFontTx/>
              <a:buNone/>
            </a:pPr>
            <a:r>
              <a:rPr lang="zh-CN" altLang="en-US" sz="2000" b="0" dirty="0">
                <a:latin typeface="Gill Sans MT" panose="020B0502020104020203" pitchFamily="34" charset="0"/>
              </a:rPr>
              <a:t>基板：</a:t>
            </a:r>
            <a:br>
              <a:rPr lang="en-US" altLang="zh-CN" sz="2000" b="0" dirty="0">
                <a:latin typeface="Gill Sans MT" panose="020B0502020104020203" pitchFamily="34" charset="0"/>
              </a:rPr>
            </a:br>
            <a:r>
              <a:rPr lang="zh-CN" altLang="en-US" sz="2000" b="0" dirty="0">
                <a:latin typeface="Gill Sans MT" panose="020B0502020104020203" pitchFamily="34" charset="0"/>
              </a:rPr>
              <a:t>塑料薄片</a:t>
            </a:r>
            <a:endParaRPr lang="de-DE" altLang="zh-CN" sz="2000" b="0" dirty="0">
              <a:latin typeface="Gill Sans MT" panose="020B0502020104020203" pitchFamily="34" charset="0"/>
            </a:endParaRPr>
          </a:p>
        </p:txBody>
      </p:sp>
      <p:sp>
        <p:nvSpPr>
          <p:cNvPr id="6" name="AutoShape 9">
            <a:extLst>
              <a:ext uri="{FF2B5EF4-FFF2-40B4-BE49-F238E27FC236}">
                <a16:creationId xmlns:a16="http://schemas.microsoft.com/office/drawing/2014/main" id="{2DFD8E52-C8CF-FB0F-8AF7-9E17B9A8A387}"/>
              </a:ext>
            </a:extLst>
          </p:cNvPr>
          <p:cNvSpPr>
            <a:spLocks noChangeArrowheads="1"/>
          </p:cNvSpPr>
          <p:nvPr/>
        </p:nvSpPr>
        <p:spPr bwMode="auto">
          <a:xfrm>
            <a:off x="5733804" y="3864547"/>
            <a:ext cx="1569551" cy="718992"/>
          </a:xfrm>
          <a:prstGeom prst="wedgeRoundRectCallout">
            <a:avLst>
              <a:gd name="adj1" fmla="val -84560"/>
              <a:gd name="adj2" fmla="val 18056"/>
              <a:gd name="adj3" fmla="val 16667"/>
            </a:avLst>
          </a:prstGeom>
          <a:solidFill>
            <a:srgbClr val="99CCFF"/>
          </a:solidFill>
          <a:ln w="9525">
            <a:solidFill>
              <a:schemeClr val="tx1"/>
            </a:solidFill>
            <a:miter lim="800000"/>
            <a:headEnd/>
            <a:tailEnd/>
          </a:ln>
        </p:spPr>
        <p:txBody>
          <a:bodyPr wrap="none" anchor="ctr"/>
          <a:lstStyle>
            <a:lvl1pPr>
              <a:spcBef>
                <a:spcPct val="20000"/>
              </a:spcBef>
              <a:buChar char="•"/>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16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9pPr>
          </a:lstStyle>
          <a:p>
            <a:pPr algn="ctr">
              <a:spcBef>
                <a:spcPct val="0"/>
              </a:spcBef>
              <a:buFontTx/>
              <a:buNone/>
            </a:pPr>
            <a:r>
              <a:rPr lang="zh-CN" altLang="en-US" sz="2000" b="0" dirty="0">
                <a:latin typeface="Gill Sans MT" panose="020B0502020104020203" pitchFamily="34" charset="0"/>
              </a:rPr>
              <a:t>天线：印刷</a:t>
            </a:r>
            <a:r>
              <a:rPr lang="en-US" altLang="zh-CN" sz="2000" b="0" dirty="0">
                <a:latin typeface="Gill Sans MT" panose="020B0502020104020203" pitchFamily="34" charset="0"/>
              </a:rPr>
              <a:t>/</a:t>
            </a:r>
            <a:br>
              <a:rPr lang="en-US" altLang="zh-CN" sz="2000" b="0" dirty="0">
                <a:latin typeface="Gill Sans MT" panose="020B0502020104020203" pitchFamily="34" charset="0"/>
              </a:rPr>
            </a:br>
            <a:r>
              <a:rPr lang="zh-CN" altLang="en-US" sz="2000" b="0" dirty="0">
                <a:latin typeface="Gill Sans MT" panose="020B0502020104020203" pitchFamily="34" charset="0"/>
              </a:rPr>
              <a:t>蚀刻</a:t>
            </a:r>
            <a:r>
              <a:rPr lang="en-US" altLang="zh-CN" sz="2000" b="0" dirty="0">
                <a:latin typeface="Gill Sans MT" panose="020B0502020104020203" pitchFamily="34" charset="0"/>
              </a:rPr>
              <a:t>/</a:t>
            </a:r>
            <a:r>
              <a:rPr lang="zh-CN" altLang="en-US" sz="2000" b="0" dirty="0">
                <a:latin typeface="Gill Sans MT" panose="020B0502020104020203" pitchFamily="34" charset="0"/>
              </a:rPr>
              <a:t>开模</a:t>
            </a:r>
            <a:endParaRPr lang="de-DE" altLang="zh-CN" sz="2000" b="0" dirty="0">
              <a:latin typeface="Gill Sans MT" panose="020B0502020104020203" pitchFamily="34" charset="0"/>
            </a:endParaRPr>
          </a:p>
        </p:txBody>
      </p:sp>
      <p:sp>
        <p:nvSpPr>
          <p:cNvPr id="7" name="AutoShape 10">
            <a:extLst>
              <a:ext uri="{FF2B5EF4-FFF2-40B4-BE49-F238E27FC236}">
                <a16:creationId xmlns:a16="http://schemas.microsoft.com/office/drawing/2014/main" id="{1761E563-F05F-EEEA-9C0D-6EC8FDC06B8B}"/>
              </a:ext>
            </a:extLst>
          </p:cNvPr>
          <p:cNvSpPr>
            <a:spLocks noChangeArrowheads="1"/>
          </p:cNvSpPr>
          <p:nvPr/>
        </p:nvSpPr>
        <p:spPr bwMode="auto">
          <a:xfrm>
            <a:off x="6355250" y="1427202"/>
            <a:ext cx="1569551" cy="720147"/>
          </a:xfrm>
          <a:prstGeom prst="wedgeRoundRectCallout">
            <a:avLst>
              <a:gd name="adj1" fmla="val -55222"/>
              <a:gd name="adj2" fmla="val 123236"/>
              <a:gd name="adj3" fmla="val 16667"/>
            </a:avLst>
          </a:prstGeom>
          <a:solidFill>
            <a:srgbClr val="99CCFF"/>
          </a:solidFill>
          <a:ln w="9525">
            <a:solidFill>
              <a:schemeClr val="tx1"/>
            </a:solidFill>
            <a:miter lim="800000"/>
            <a:headEnd/>
            <a:tailEnd/>
          </a:ln>
        </p:spPr>
        <p:txBody>
          <a:bodyPr wrap="none" anchor="ctr"/>
          <a:lstStyle>
            <a:lvl1pPr>
              <a:spcBef>
                <a:spcPct val="20000"/>
              </a:spcBef>
              <a:buChar char="•"/>
              <a:defRPr sz="2800" b="1">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400" b="1">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000" b="1">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b="1">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16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1600" b="1">
                <a:solidFill>
                  <a:schemeClr val="tx1"/>
                </a:solidFill>
                <a:latin typeface="Verdana" panose="020B0604030504040204" pitchFamily="34" charset="0"/>
                <a:ea typeface="宋体" panose="02010600030101010101" pitchFamily="2" charset="-122"/>
              </a:defRPr>
            </a:lvl9pPr>
          </a:lstStyle>
          <a:p>
            <a:pPr algn="ctr">
              <a:spcBef>
                <a:spcPct val="0"/>
              </a:spcBef>
              <a:buFontTx/>
              <a:buNone/>
            </a:pPr>
            <a:r>
              <a:rPr lang="zh-CN" altLang="en-US" sz="1800" b="0" dirty="0">
                <a:latin typeface="Gill Sans MT" panose="020B0502020104020203" pitchFamily="34" charset="0"/>
              </a:rPr>
              <a:t>外观：纸质</a:t>
            </a:r>
            <a:endParaRPr lang="de-DE" altLang="zh-CN" sz="1800" b="0" dirty="0">
              <a:latin typeface="Gill Sans MT" panose="020B0502020104020203" pitchFamily="34" charset="0"/>
            </a:endParaRPr>
          </a:p>
        </p:txBody>
      </p:sp>
      <p:pic>
        <p:nvPicPr>
          <p:cNvPr id="8" name="Picture 4" descr="rfid_tag">
            <a:extLst>
              <a:ext uri="{FF2B5EF4-FFF2-40B4-BE49-F238E27FC236}">
                <a16:creationId xmlns:a16="http://schemas.microsoft.com/office/drawing/2014/main" id="{12A9A615-D477-0F33-51CC-60E406F6B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1575048"/>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1A8D92E0-7AC6-0E65-E43A-9B0A3310AABA}"/>
              </a:ext>
            </a:extLst>
          </p:cNvPr>
          <p:cNvPicPr>
            <a:picLocks noChangeAspect="1"/>
          </p:cNvPicPr>
          <p:nvPr/>
        </p:nvPicPr>
        <p:blipFill>
          <a:blip r:embed="rId4"/>
          <a:stretch>
            <a:fillRect/>
          </a:stretch>
        </p:blipFill>
        <p:spPr>
          <a:xfrm>
            <a:off x="7968208" y="3904248"/>
            <a:ext cx="2311944" cy="1612985"/>
          </a:xfrm>
          <a:prstGeom prst="rect">
            <a:avLst/>
          </a:prstGeom>
        </p:spPr>
      </p:pic>
      <p:sp>
        <p:nvSpPr>
          <p:cNvPr id="10" name="内容占位符 4">
            <a:extLst>
              <a:ext uri="{FF2B5EF4-FFF2-40B4-BE49-F238E27FC236}">
                <a16:creationId xmlns:a16="http://schemas.microsoft.com/office/drawing/2014/main" id="{4EEA2D2E-06FC-FE47-4435-28547068BBDD}"/>
              </a:ext>
            </a:extLst>
          </p:cNvPr>
          <p:cNvSpPr txBox="1">
            <a:spLocks/>
          </p:cNvSpPr>
          <p:nvPr/>
        </p:nvSpPr>
        <p:spPr>
          <a:xfrm>
            <a:off x="7981181" y="5589206"/>
            <a:ext cx="2285999" cy="360074"/>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芯片仅有</a:t>
            </a:r>
            <a:r>
              <a:rPr kumimoji="1" lang="en-US" altLang="zh-CN" sz="1800" dirty="0">
                <a:solidFill>
                  <a:schemeClr val="accent1"/>
                </a:solidFill>
                <a:latin typeface="Arial" panose="020B0604020202020204" pitchFamily="34" charset="0"/>
                <a:ea typeface="Heiti SC Light" charset="-122"/>
                <a:cs typeface="Arial" panose="020B0604020202020204" pitchFamily="34" charset="0"/>
              </a:rPr>
              <a:t>2</a:t>
            </a: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个管脚</a:t>
            </a:r>
          </a:p>
        </p:txBody>
      </p:sp>
    </p:spTree>
    <p:extLst>
      <p:ext uri="{BB962C8B-B14F-4D97-AF65-F5344CB8AC3E}">
        <p14:creationId xmlns:p14="http://schemas.microsoft.com/office/powerpoint/2010/main" val="1576391331"/>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BCE4C-05D8-BE73-A48E-398472B40D1F}"/>
              </a:ext>
            </a:extLst>
          </p:cNvPr>
          <p:cNvSpPr>
            <a:spLocks noGrp="1"/>
          </p:cNvSpPr>
          <p:nvPr>
            <p:ph type="title"/>
          </p:nvPr>
        </p:nvSpPr>
        <p:spPr/>
        <p:txBody>
          <a:bodyPr/>
          <a:lstStyle/>
          <a:p>
            <a:r>
              <a:rPr lang="zh-CN" altLang="en-US" dirty="0"/>
              <a:t>卡的基本功能</a:t>
            </a:r>
            <a:r>
              <a:rPr lang="en-US" altLang="zh-CN" dirty="0"/>
              <a:t>——</a:t>
            </a:r>
            <a:r>
              <a:rPr lang="zh-CN" altLang="en-US" dirty="0"/>
              <a:t>身份认证</a:t>
            </a:r>
          </a:p>
        </p:txBody>
      </p:sp>
      <p:pic>
        <p:nvPicPr>
          <p:cNvPr id="3" name="图片 2">
            <a:extLst>
              <a:ext uri="{FF2B5EF4-FFF2-40B4-BE49-F238E27FC236}">
                <a16:creationId xmlns:a16="http://schemas.microsoft.com/office/drawing/2014/main" id="{E01BEBF6-9252-198A-B523-D701989A36B5}"/>
              </a:ext>
            </a:extLst>
          </p:cNvPr>
          <p:cNvPicPr>
            <a:picLocks noChangeAspect="1"/>
          </p:cNvPicPr>
          <p:nvPr/>
        </p:nvPicPr>
        <p:blipFill>
          <a:blip r:embed="rId2"/>
          <a:stretch>
            <a:fillRect/>
          </a:stretch>
        </p:blipFill>
        <p:spPr>
          <a:xfrm>
            <a:off x="1909176" y="1412606"/>
            <a:ext cx="8507305" cy="4392863"/>
          </a:xfrm>
          <a:prstGeom prst="rect">
            <a:avLst/>
          </a:prstGeom>
        </p:spPr>
      </p:pic>
    </p:spTree>
    <p:extLst>
      <p:ext uri="{BB962C8B-B14F-4D97-AF65-F5344CB8AC3E}">
        <p14:creationId xmlns:p14="http://schemas.microsoft.com/office/powerpoint/2010/main" val="3741212871"/>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092A8-6376-0873-0E97-8090BF5599E4}"/>
              </a:ext>
            </a:extLst>
          </p:cNvPr>
          <p:cNvSpPr>
            <a:spLocks noGrp="1"/>
          </p:cNvSpPr>
          <p:nvPr>
            <p:ph type="title"/>
          </p:nvPr>
        </p:nvSpPr>
        <p:spPr/>
        <p:txBody>
          <a:bodyPr/>
          <a:lstStyle/>
          <a:p>
            <a:r>
              <a:rPr lang="zh-CN" altLang="en-US" dirty="0"/>
              <a:t>针对</a:t>
            </a:r>
            <a:r>
              <a:rPr lang="en-US" altLang="zh-CN" dirty="0"/>
              <a:t>ID</a:t>
            </a:r>
            <a:r>
              <a:rPr lang="zh-CN" altLang="en-US" dirty="0"/>
              <a:t>卡的攻击</a:t>
            </a:r>
          </a:p>
        </p:txBody>
      </p:sp>
      <p:pic>
        <p:nvPicPr>
          <p:cNvPr id="4" name="图片 3">
            <a:extLst>
              <a:ext uri="{FF2B5EF4-FFF2-40B4-BE49-F238E27FC236}">
                <a16:creationId xmlns:a16="http://schemas.microsoft.com/office/drawing/2014/main" id="{C06EE1A4-0B98-568F-C78D-3DADCB83BF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72906" y="1181174"/>
            <a:ext cx="2244785" cy="3618747"/>
          </a:xfrm>
          <a:prstGeom prst="rect">
            <a:avLst/>
          </a:prstGeom>
        </p:spPr>
      </p:pic>
      <p:pic>
        <p:nvPicPr>
          <p:cNvPr id="5" name="图片 4">
            <a:extLst>
              <a:ext uri="{FF2B5EF4-FFF2-40B4-BE49-F238E27FC236}">
                <a16:creationId xmlns:a16="http://schemas.microsoft.com/office/drawing/2014/main" id="{9E277829-EE31-F7F5-3C8A-7C40549D06BC}"/>
              </a:ext>
            </a:extLst>
          </p:cNvPr>
          <p:cNvPicPr>
            <a:picLocks noChangeAspect="1"/>
          </p:cNvPicPr>
          <p:nvPr/>
        </p:nvPicPr>
        <p:blipFill>
          <a:blip r:embed="rId3"/>
          <a:stretch>
            <a:fillRect/>
          </a:stretch>
        </p:blipFill>
        <p:spPr>
          <a:xfrm>
            <a:off x="7171116" y="5069222"/>
            <a:ext cx="3820623" cy="893055"/>
          </a:xfrm>
          <a:prstGeom prst="rect">
            <a:avLst/>
          </a:prstGeom>
        </p:spPr>
      </p:pic>
      <p:pic>
        <p:nvPicPr>
          <p:cNvPr id="6" name="图片 5">
            <a:extLst>
              <a:ext uri="{FF2B5EF4-FFF2-40B4-BE49-F238E27FC236}">
                <a16:creationId xmlns:a16="http://schemas.microsoft.com/office/drawing/2014/main" id="{27DD3421-AD14-74B1-4BF8-98002A95165D}"/>
              </a:ext>
            </a:extLst>
          </p:cNvPr>
          <p:cNvPicPr>
            <a:picLocks noChangeAspect="1"/>
          </p:cNvPicPr>
          <p:nvPr/>
        </p:nvPicPr>
        <p:blipFill>
          <a:blip r:embed="rId4"/>
          <a:stretch>
            <a:fillRect/>
          </a:stretch>
        </p:blipFill>
        <p:spPr>
          <a:xfrm>
            <a:off x="9390684" y="1239951"/>
            <a:ext cx="2190750" cy="3505200"/>
          </a:xfrm>
          <a:prstGeom prst="rect">
            <a:avLst/>
          </a:prstGeom>
        </p:spPr>
      </p:pic>
      <p:pic>
        <p:nvPicPr>
          <p:cNvPr id="7" name="图片 6">
            <a:extLst>
              <a:ext uri="{FF2B5EF4-FFF2-40B4-BE49-F238E27FC236}">
                <a16:creationId xmlns:a16="http://schemas.microsoft.com/office/drawing/2014/main" id="{2DC7BD1F-68F4-88D9-96FD-49CCC184BC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346" y="2383922"/>
            <a:ext cx="2311476" cy="3077197"/>
          </a:xfrm>
          <a:prstGeom prst="rect">
            <a:avLst/>
          </a:prstGeom>
        </p:spPr>
      </p:pic>
      <p:sp>
        <p:nvSpPr>
          <p:cNvPr id="9" name="文本框 8">
            <a:extLst>
              <a:ext uri="{FF2B5EF4-FFF2-40B4-BE49-F238E27FC236}">
                <a16:creationId xmlns:a16="http://schemas.microsoft.com/office/drawing/2014/main" id="{CDE1EC37-E376-0D38-1EC6-9DFFF6398013}"/>
              </a:ext>
            </a:extLst>
          </p:cNvPr>
          <p:cNvSpPr txBox="1"/>
          <p:nvPr/>
        </p:nvSpPr>
        <p:spPr>
          <a:xfrm>
            <a:off x="1237737" y="1396881"/>
            <a:ext cx="5593928" cy="40011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攻击方法：直接修改</a:t>
            </a:r>
            <a:r>
              <a:rPr lang="en-US" altLang="zh-CN" sz="2000" dirty="0">
                <a:latin typeface="+mn-ea"/>
                <a:ea typeface="+mn-ea"/>
              </a:rPr>
              <a:t>ID</a:t>
            </a:r>
          </a:p>
        </p:txBody>
      </p:sp>
    </p:spTree>
    <p:extLst>
      <p:ext uri="{BB962C8B-B14F-4D97-AF65-F5344CB8AC3E}">
        <p14:creationId xmlns:p14="http://schemas.microsoft.com/office/powerpoint/2010/main" val="1051799367"/>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1B801-DFD5-5149-58B3-FAF458934AEB}"/>
              </a:ext>
            </a:extLst>
          </p:cNvPr>
          <p:cNvSpPr>
            <a:spLocks noGrp="1"/>
          </p:cNvSpPr>
          <p:nvPr>
            <p:ph type="title"/>
          </p:nvPr>
        </p:nvSpPr>
        <p:spPr/>
        <p:txBody>
          <a:bodyPr/>
          <a:lstStyle/>
          <a:p>
            <a:r>
              <a:rPr lang="zh-CN" altLang="en-US" dirty="0"/>
              <a:t>针对磁条银行卡的攻击</a:t>
            </a:r>
          </a:p>
        </p:txBody>
      </p:sp>
      <p:pic>
        <p:nvPicPr>
          <p:cNvPr id="5" name="图片 4">
            <a:extLst>
              <a:ext uri="{FF2B5EF4-FFF2-40B4-BE49-F238E27FC236}">
                <a16:creationId xmlns:a16="http://schemas.microsoft.com/office/drawing/2014/main" id="{F5C04B57-6492-9100-C5F6-99E989D8BB21}"/>
              </a:ext>
            </a:extLst>
          </p:cNvPr>
          <p:cNvPicPr>
            <a:picLocks noChangeAspect="1"/>
          </p:cNvPicPr>
          <p:nvPr/>
        </p:nvPicPr>
        <p:blipFill rotWithShape="1">
          <a:blip r:embed="rId2">
            <a:extLst>
              <a:ext uri="{28A0092B-C50C-407E-A947-70E740481C1C}">
                <a14:useLocalDpi xmlns:a14="http://schemas.microsoft.com/office/drawing/2010/main" val="0"/>
              </a:ext>
            </a:extLst>
          </a:blip>
          <a:srcRect l="965" r="7722"/>
          <a:stretch/>
        </p:blipFill>
        <p:spPr>
          <a:xfrm>
            <a:off x="2896652" y="3879196"/>
            <a:ext cx="2376264" cy="1734855"/>
          </a:xfrm>
          <a:prstGeom prst="rect">
            <a:avLst/>
          </a:prstGeom>
        </p:spPr>
      </p:pic>
      <p:pic>
        <p:nvPicPr>
          <p:cNvPr id="6" name="图片 5">
            <a:extLst>
              <a:ext uri="{FF2B5EF4-FFF2-40B4-BE49-F238E27FC236}">
                <a16:creationId xmlns:a16="http://schemas.microsoft.com/office/drawing/2014/main" id="{00D5636A-5617-A8CC-287E-027B00A48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602" y="1061582"/>
            <a:ext cx="2738399" cy="2050756"/>
          </a:xfrm>
          <a:prstGeom prst="rect">
            <a:avLst/>
          </a:prstGeom>
        </p:spPr>
      </p:pic>
      <p:sp>
        <p:nvSpPr>
          <p:cNvPr id="7" name="矩形 6">
            <a:extLst>
              <a:ext uri="{FF2B5EF4-FFF2-40B4-BE49-F238E27FC236}">
                <a16:creationId xmlns:a16="http://schemas.microsoft.com/office/drawing/2014/main" id="{F0CB19AE-CB53-1609-44A7-46BA2529A17E}"/>
              </a:ext>
            </a:extLst>
          </p:cNvPr>
          <p:cNvSpPr>
            <a:spLocks noChangeArrowheads="1"/>
          </p:cNvSpPr>
          <p:nvPr/>
        </p:nvSpPr>
        <p:spPr bwMode="auto">
          <a:xfrm>
            <a:off x="4281055" y="3139168"/>
            <a:ext cx="3877985"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偷窥或监听可窃取银行卡账户和口令</a:t>
            </a:r>
            <a:endParaRPr kumimoji="1" lang="zh-CN" altLang="zh-CN" b="1" dirty="0">
              <a:solidFill>
                <a:schemeClr val="accent1"/>
              </a:solidFill>
              <a:latin typeface="Arial" panose="020B0604020202020204" pitchFamily="34" charset="0"/>
              <a:ea typeface="Heiti SC Light" charset="-122"/>
              <a:cs typeface="Arial" panose="020B0604020202020204" pitchFamily="34" charset="0"/>
            </a:endParaRPr>
          </a:p>
        </p:txBody>
      </p:sp>
      <p:pic>
        <p:nvPicPr>
          <p:cNvPr id="8" name="图片 7">
            <a:extLst>
              <a:ext uri="{FF2B5EF4-FFF2-40B4-BE49-F238E27FC236}">
                <a16:creationId xmlns:a16="http://schemas.microsoft.com/office/drawing/2014/main" id="{DE099FC4-7387-1F75-EA6F-948B60BC6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3798353"/>
            <a:ext cx="2639428" cy="1824789"/>
          </a:xfrm>
          <a:prstGeom prst="rect">
            <a:avLst/>
          </a:prstGeom>
        </p:spPr>
      </p:pic>
      <p:sp>
        <p:nvSpPr>
          <p:cNvPr id="9" name="矩形 8">
            <a:extLst>
              <a:ext uri="{FF2B5EF4-FFF2-40B4-BE49-F238E27FC236}">
                <a16:creationId xmlns:a16="http://schemas.microsoft.com/office/drawing/2014/main" id="{5F6125B6-D659-D25C-A031-DD9A82DBA39B}"/>
              </a:ext>
            </a:extLst>
          </p:cNvPr>
          <p:cNvSpPr>
            <a:spLocks noChangeArrowheads="1"/>
          </p:cNvSpPr>
          <p:nvPr/>
        </p:nvSpPr>
        <p:spPr bwMode="auto">
          <a:xfrm>
            <a:off x="6681164" y="5630490"/>
            <a:ext cx="2621230"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防范</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2</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：更换新型芯片卡</a:t>
            </a:r>
            <a:endParaRPr kumimoji="1" lang="zh-CN" altLang="zh-CN" b="1" dirty="0">
              <a:solidFill>
                <a:schemeClr val="accent1"/>
              </a:solidFill>
              <a:latin typeface="Arial" panose="020B0604020202020204" pitchFamily="34" charset="0"/>
              <a:ea typeface="Heiti SC Light" charset="-122"/>
              <a:cs typeface="Arial" panose="020B0604020202020204" pitchFamily="34" charset="0"/>
            </a:endParaRPr>
          </a:p>
        </p:txBody>
      </p:sp>
      <p:sp>
        <p:nvSpPr>
          <p:cNvPr id="10" name="矩形 9">
            <a:extLst>
              <a:ext uri="{FF2B5EF4-FFF2-40B4-BE49-F238E27FC236}">
                <a16:creationId xmlns:a16="http://schemas.microsoft.com/office/drawing/2014/main" id="{23F744EC-F0DF-8B5A-338E-29B98EF6BF7B}"/>
              </a:ext>
            </a:extLst>
          </p:cNvPr>
          <p:cNvSpPr>
            <a:spLocks noChangeArrowheads="1"/>
          </p:cNvSpPr>
          <p:nvPr/>
        </p:nvSpPr>
        <p:spPr bwMode="auto">
          <a:xfrm>
            <a:off x="2554567" y="5630490"/>
            <a:ext cx="3082895" cy="369332"/>
          </a:xfrm>
          <a:prstGeom prst="rect">
            <a:avLst/>
          </a:prstGeom>
          <a:noFill/>
          <a:ln w="9525">
            <a:noFill/>
            <a:miter lim="800000"/>
            <a:headEnd/>
            <a:tailEnd/>
          </a:ln>
        </p:spPr>
        <p:txBody>
          <a:bodyPr wrap="non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防范</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1</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：输入口令时用手遮挡</a:t>
            </a:r>
            <a:endParaRPr kumimoji="1" lang="zh-CN" altLang="zh-CN" b="1" dirty="0">
              <a:solidFill>
                <a:schemeClr val="accent1"/>
              </a:solidFill>
              <a:latin typeface="Arial" panose="020B0604020202020204" pitchFamily="34" charset="0"/>
              <a:ea typeface="Heiti SC Light" charset="-122"/>
              <a:cs typeface="Arial" panose="020B0604020202020204" pitchFamily="34" charset="0"/>
            </a:endParaRPr>
          </a:p>
        </p:txBody>
      </p:sp>
      <p:pic>
        <p:nvPicPr>
          <p:cNvPr id="11" name="图片 10">
            <a:extLst>
              <a:ext uri="{FF2B5EF4-FFF2-40B4-BE49-F238E27FC236}">
                <a16:creationId xmlns:a16="http://schemas.microsoft.com/office/drawing/2014/main" id="{CE5B4087-E7E4-0CC7-958C-F5476BDD075E}"/>
              </a:ext>
            </a:extLst>
          </p:cNvPr>
          <p:cNvPicPr>
            <a:picLocks noChangeAspect="1"/>
          </p:cNvPicPr>
          <p:nvPr/>
        </p:nvPicPr>
        <p:blipFill rotWithShape="1">
          <a:blip r:embed="rId5">
            <a:extLst>
              <a:ext uri="{28A0092B-C50C-407E-A947-70E740481C1C}">
                <a14:useLocalDpi xmlns:a14="http://schemas.microsoft.com/office/drawing/2010/main" val="0"/>
              </a:ext>
            </a:extLst>
          </a:blip>
          <a:srcRect l="7155" r="16081"/>
          <a:stretch/>
        </p:blipFill>
        <p:spPr>
          <a:xfrm>
            <a:off x="7900617" y="1072380"/>
            <a:ext cx="2570938" cy="2035603"/>
          </a:xfrm>
          <a:prstGeom prst="rect">
            <a:avLst/>
          </a:prstGeom>
        </p:spPr>
      </p:pic>
      <p:pic>
        <p:nvPicPr>
          <p:cNvPr id="12" name="图片 11">
            <a:extLst>
              <a:ext uri="{FF2B5EF4-FFF2-40B4-BE49-F238E27FC236}">
                <a16:creationId xmlns:a16="http://schemas.microsoft.com/office/drawing/2014/main" id="{D3DDF211-505B-4CA8-0F0C-EB04C327182F}"/>
              </a:ext>
            </a:extLst>
          </p:cNvPr>
          <p:cNvPicPr>
            <a:picLocks noChangeAspect="1"/>
          </p:cNvPicPr>
          <p:nvPr/>
        </p:nvPicPr>
        <p:blipFill rotWithShape="1">
          <a:blip r:embed="rId6"/>
          <a:srcRect l="6258"/>
          <a:stretch/>
        </p:blipFill>
        <p:spPr>
          <a:xfrm>
            <a:off x="4655996" y="1054689"/>
            <a:ext cx="3024336" cy="2064542"/>
          </a:xfrm>
          <a:prstGeom prst="rect">
            <a:avLst/>
          </a:prstGeom>
        </p:spPr>
      </p:pic>
    </p:spTree>
    <p:extLst>
      <p:ext uri="{BB962C8B-B14F-4D97-AF65-F5344CB8AC3E}">
        <p14:creationId xmlns:p14="http://schemas.microsoft.com/office/powerpoint/2010/main" val="113052090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DAB1C-E703-240F-569E-B2D462012D6D}"/>
              </a:ext>
            </a:extLst>
          </p:cNvPr>
          <p:cNvSpPr>
            <a:spLocks noGrp="1"/>
          </p:cNvSpPr>
          <p:nvPr>
            <p:ph type="title"/>
          </p:nvPr>
        </p:nvSpPr>
        <p:spPr/>
        <p:txBody>
          <a:bodyPr/>
          <a:lstStyle/>
          <a:p>
            <a:r>
              <a:rPr lang="zh-CN" altLang="en-US" dirty="0"/>
              <a:t>针对</a:t>
            </a:r>
            <a:r>
              <a:rPr lang="en-US" altLang="zh-CN" dirty="0"/>
              <a:t>2G</a:t>
            </a:r>
            <a:r>
              <a:rPr lang="zh-CN" altLang="en-US" dirty="0"/>
              <a:t>手机卡的攻击</a:t>
            </a:r>
          </a:p>
        </p:txBody>
      </p:sp>
      <p:pic>
        <p:nvPicPr>
          <p:cNvPr id="3" name="Picture 5">
            <a:extLst>
              <a:ext uri="{FF2B5EF4-FFF2-40B4-BE49-F238E27FC236}">
                <a16:creationId xmlns:a16="http://schemas.microsoft.com/office/drawing/2014/main" id="{2543CD3E-F765-F3C8-54F1-A2C8D1AEE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228" y="1022793"/>
            <a:ext cx="5154112" cy="51270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a:extLst>
              <a:ext uri="{FF2B5EF4-FFF2-40B4-BE49-F238E27FC236}">
                <a16:creationId xmlns:a16="http://schemas.microsoft.com/office/drawing/2014/main" id="{EC7D29AF-B918-90E5-315E-F743C32BD904}"/>
              </a:ext>
            </a:extLst>
          </p:cNvPr>
          <p:cNvSpPr txBox="1"/>
          <p:nvPr/>
        </p:nvSpPr>
        <p:spPr>
          <a:xfrm>
            <a:off x="6564037" y="1734654"/>
            <a:ext cx="5154112" cy="3170099"/>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漏洞原理</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2G</a:t>
            </a:r>
            <a:r>
              <a:rPr lang="zh-CN" altLang="en-US" sz="2000" dirty="0">
                <a:latin typeface="+mn-ea"/>
                <a:ea typeface="+mn-ea"/>
              </a:rPr>
              <a:t>网络采用单向鉴权模式</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SIM</a:t>
            </a:r>
            <a:r>
              <a:rPr lang="zh-CN" altLang="en-US" sz="2000" dirty="0">
                <a:latin typeface="+mn-ea"/>
                <a:ea typeface="+mn-ea"/>
              </a:rPr>
              <a:t>卡不会对网络侧进行鉴权</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攻击应用</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制作一卡多号</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复制不限流量的</a:t>
            </a:r>
            <a:r>
              <a:rPr lang="en-US" altLang="zh-CN" sz="2000" dirty="0">
                <a:latin typeface="+mn-ea"/>
                <a:ea typeface="+mn-ea"/>
              </a:rPr>
              <a:t>SIM</a:t>
            </a:r>
            <a:r>
              <a:rPr lang="zh-CN" altLang="en-US" sz="2000" dirty="0">
                <a:latin typeface="+mn-ea"/>
                <a:ea typeface="+mn-ea"/>
              </a:rPr>
              <a:t>卡</a:t>
            </a:r>
          </a:p>
          <a:p>
            <a:pPr marL="342900" indent="-342900" algn="just" eaLnBrk="1" hangingPunct="1">
              <a:spcBef>
                <a:spcPts val="600"/>
              </a:spcBef>
              <a:spcAft>
                <a:spcPts val="600"/>
              </a:spcAft>
              <a:buClr>
                <a:schemeClr val="tx2"/>
              </a:buClr>
              <a:buFont typeface="Wingdings" panose="05000000000000000000" pitchFamily="2" charset="2"/>
              <a:buChar char="n"/>
            </a:pPr>
            <a:endParaRPr lang="zh-CN" altLang="en-US" sz="2000" dirty="0">
              <a:latin typeface="+mn-ea"/>
              <a:ea typeface="+mn-ea"/>
            </a:endParaRPr>
          </a:p>
        </p:txBody>
      </p:sp>
    </p:spTree>
    <p:extLst>
      <p:ext uri="{BB962C8B-B14F-4D97-AF65-F5344CB8AC3E}">
        <p14:creationId xmlns:p14="http://schemas.microsoft.com/office/powerpoint/2010/main" val="181094196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A5D14C2-54B5-CEA4-1406-D6BE672E6501}"/>
              </a:ext>
            </a:extLst>
          </p:cNvPr>
          <p:cNvPicPr>
            <a:picLocks noChangeAspect="1"/>
          </p:cNvPicPr>
          <p:nvPr/>
        </p:nvPicPr>
        <p:blipFill>
          <a:blip r:embed="rId3"/>
          <a:stretch>
            <a:fillRect/>
          </a:stretch>
        </p:blipFill>
        <p:spPr>
          <a:xfrm rot="811606">
            <a:off x="10277475" y="3233085"/>
            <a:ext cx="895350" cy="914400"/>
          </a:xfrm>
          <a:prstGeom prst="rect">
            <a:avLst/>
          </a:prstGeom>
        </p:spPr>
      </p:pic>
      <p:sp>
        <p:nvSpPr>
          <p:cNvPr id="2" name="标题 1">
            <a:extLst>
              <a:ext uri="{FF2B5EF4-FFF2-40B4-BE49-F238E27FC236}">
                <a16:creationId xmlns:a16="http://schemas.microsoft.com/office/drawing/2014/main" id="{C65BB5F5-4CFB-56C2-1D8C-360E4198442B}"/>
              </a:ext>
            </a:extLst>
          </p:cNvPr>
          <p:cNvSpPr>
            <a:spLocks noGrp="1"/>
          </p:cNvSpPr>
          <p:nvPr>
            <p:ph type="title"/>
          </p:nvPr>
        </p:nvSpPr>
        <p:spPr/>
        <p:txBody>
          <a:bodyPr/>
          <a:lstStyle/>
          <a:p>
            <a:r>
              <a:rPr lang="zh-CN" altLang="en-US" dirty="0"/>
              <a:t>商用密码产品认证目录</a:t>
            </a:r>
          </a:p>
        </p:txBody>
      </p:sp>
      <p:sp>
        <p:nvSpPr>
          <p:cNvPr id="3" name="文本框 2">
            <a:extLst>
              <a:ext uri="{FF2B5EF4-FFF2-40B4-BE49-F238E27FC236}">
                <a16:creationId xmlns:a16="http://schemas.microsoft.com/office/drawing/2014/main" id="{EBA7FF05-D63F-EC35-F582-5CBEE0EB73F6}"/>
              </a:ext>
            </a:extLst>
          </p:cNvPr>
          <p:cNvSpPr txBox="1"/>
          <p:nvPr/>
        </p:nvSpPr>
        <p:spPr>
          <a:xfrm>
            <a:off x="542729" y="984051"/>
            <a:ext cx="11106542" cy="107721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2020</a:t>
            </a:r>
            <a:r>
              <a:rPr lang="zh-CN" altLang="en-US" dirty="0">
                <a:latin typeface="+mn-ea"/>
                <a:ea typeface="+mn-ea"/>
              </a:rPr>
              <a:t>年</a:t>
            </a:r>
            <a:r>
              <a:rPr lang="en-US" altLang="zh-CN" dirty="0">
                <a:latin typeface="+mn-ea"/>
                <a:ea typeface="+mn-ea"/>
              </a:rPr>
              <a:t>5</a:t>
            </a:r>
            <a:r>
              <a:rPr lang="zh-CN" altLang="en-US" dirty="0">
                <a:latin typeface="+mn-ea"/>
                <a:ea typeface="+mn-ea"/>
              </a:rPr>
              <a:t>月</a:t>
            </a:r>
            <a:r>
              <a:rPr lang="en-US" altLang="zh-CN" dirty="0">
                <a:latin typeface="+mn-ea"/>
                <a:ea typeface="+mn-ea"/>
              </a:rPr>
              <a:t>9</a:t>
            </a:r>
            <a:r>
              <a:rPr lang="zh-CN" altLang="en-US" dirty="0">
                <a:latin typeface="+mn-ea"/>
                <a:ea typeface="+mn-ea"/>
              </a:rPr>
              <a:t>日，市场监管总局、国家密码管理局发布了</a:t>
            </a:r>
            <a:r>
              <a:rPr lang="en-US" altLang="zh-CN" dirty="0">
                <a:latin typeface="+mn-ea"/>
                <a:ea typeface="+mn-ea"/>
              </a:rPr>
              <a:t>《</a:t>
            </a:r>
            <a:r>
              <a:rPr lang="zh-CN" altLang="en-US" dirty="0">
                <a:latin typeface="+mn-ea"/>
                <a:ea typeface="+mn-ea"/>
              </a:rPr>
              <a:t>商用密码产品认证目录（第一批）</a:t>
            </a:r>
            <a:r>
              <a:rPr lang="en-US" altLang="zh-CN" dirty="0">
                <a:latin typeface="+mn-ea"/>
                <a:ea typeface="+mn-ea"/>
              </a:rPr>
              <a:t>》《</a:t>
            </a:r>
            <a:r>
              <a:rPr lang="zh-CN" altLang="en-US" dirty="0">
                <a:latin typeface="+mn-ea"/>
                <a:ea typeface="+mn-ea"/>
              </a:rPr>
              <a:t>商用密码产品认证规则</a:t>
            </a:r>
            <a:r>
              <a:rPr lang="en-US" altLang="zh-CN" dirty="0">
                <a:latin typeface="+mn-ea"/>
                <a:ea typeface="+mn-ea"/>
              </a:rPr>
              <a:t>》</a:t>
            </a:r>
            <a:r>
              <a:rPr lang="zh-CN" altLang="en-US" dirty="0">
                <a:latin typeface="+mn-ea"/>
                <a:ea typeface="+mn-ea"/>
              </a:rPr>
              <a:t>，列出</a:t>
            </a:r>
            <a:r>
              <a:rPr lang="en-US" altLang="zh-CN" b="1" dirty="0">
                <a:solidFill>
                  <a:srgbClr val="C00000"/>
                </a:solidFill>
                <a:latin typeface="+mn-ea"/>
                <a:ea typeface="+mn-ea"/>
              </a:rPr>
              <a:t>22</a:t>
            </a:r>
            <a:r>
              <a:rPr lang="zh-CN" altLang="en-US" b="1" dirty="0">
                <a:solidFill>
                  <a:srgbClr val="C00000"/>
                </a:solidFill>
                <a:latin typeface="+mn-ea"/>
                <a:ea typeface="+mn-ea"/>
              </a:rPr>
              <a:t>种产品种类</a:t>
            </a:r>
            <a:endParaRPr lang="en-US" altLang="zh-CN" b="1" dirty="0">
              <a:solidFill>
                <a:srgbClr val="C00000"/>
              </a:solidFill>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2022</a:t>
            </a:r>
            <a:r>
              <a:rPr lang="zh-CN" altLang="en-US" dirty="0">
                <a:latin typeface="+mn-ea"/>
                <a:ea typeface="+mn-ea"/>
              </a:rPr>
              <a:t>年</a:t>
            </a:r>
            <a:r>
              <a:rPr lang="en-US" altLang="zh-CN" dirty="0">
                <a:latin typeface="+mn-ea"/>
                <a:ea typeface="+mn-ea"/>
              </a:rPr>
              <a:t>7</a:t>
            </a:r>
            <a:r>
              <a:rPr lang="zh-CN" altLang="en-US" dirty="0">
                <a:latin typeface="+mn-ea"/>
                <a:ea typeface="+mn-ea"/>
              </a:rPr>
              <a:t>月</a:t>
            </a:r>
            <a:r>
              <a:rPr lang="en-US" altLang="zh-CN" dirty="0">
                <a:latin typeface="+mn-ea"/>
                <a:ea typeface="+mn-ea"/>
              </a:rPr>
              <a:t>10</a:t>
            </a:r>
            <a:r>
              <a:rPr lang="zh-CN" altLang="en-US" dirty="0">
                <a:latin typeface="+mn-ea"/>
                <a:ea typeface="+mn-ea"/>
              </a:rPr>
              <a:t>日，</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商用密码产品认证目录（第二批）</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发布，列出</a:t>
            </a:r>
            <a:r>
              <a:rPr lang="en-US" altLang="zh-CN" b="1" i="0" dirty="0">
                <a:solidFill>
                  <a:srgbClr val="C00000"/>
                </a:solidFill>
                <a:effectLst/>
                <a:latin typeface="微软雅黑" panose="020B0503020204020204" pitchFamily="34" charset="-122"/>
                <a:ea typeface="微软雅黑" panose="020B0503020204020204" pitchFamily="34" charset="-122"/>
              </a:rPr>
              <a:t>6</a:t>
            </a:r>
            <a:r>
              <a:rPr lang="zh-CN" altLang="en-US" b="1" i="0" dirty="0">
                <a:solidFill>
                  <a:srgbClr val="C00000"/>
                </a:solidFill>
                <a:effectLst/>
                <a:latin typeface="微软雅黑" panose="020B0503020204020204" pitchFamily="34" charset="-122"/>
                <a:ea typeface="微软雅黑" panose="020B0503020204020204" pitchFamily="34" charset="-122"/>
              </a:rPr>
              <a:t>种产品种类</a:t>
            </a:r>
            <a:endParaRPr lang="en-US" altLang="zh-CN" b="1" i="0" dirty="0">
              <a:solidFill>
                <a:srgbClr val="C00000"/>
              </a:solidFill>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E6F8EE7-D688-EF18-DD9C-A0BEC33A4A95}"/>
              </a:ext>
            </a:extLst>
          </p:cNvPr>
          <p:cNvSpPr txBox="1"/>
          <p:nvPr/>
        </p:nvSpPr>
        <p:spPr>
          <a:xfrm>
            <a:off x="542729" y="2194162"/>
            <a:ext cx="9125146" cy="406265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商用密码产品认证目录（第一批）：</a:t>
            </a:r>
            <a:endParaRPr lang="en-US" altLang="zh-CN" dirty="0">
              <a:latin typeface="+mn-ea"/>
              <a:ea typeface="+mn-ea"/>
            </a:endParaRPr>
          </a:p>
          <a:p>
            <a:pPr marL="803275" indent="-354013" algn="just" eaLnBrk="1" hangingPunct="1">
              <a:spcBef>
                <a:spcPts val="600"/>
              </a:spcBef>
              <a:spcAft>
                <a:spcPts val="600"/>
              </a:spcAft>
              <a:buClr>
                <a:schemeClr val="tx2"/>
              </a:buClr>
              <a:buFont typeface="+mj-lt"/>
              <a:buAutoNum type="arabicPeriod"/>
            </a:pPr>
            <a:r>
              <a:rPr lang="zh-CN" altLang="en-US" b="1" dirty="0">
                <a:solidFill>
                  <a:srgbClr val="C00000"/>
                </a:solidFill>
                <a:latin typeface="+mn-ea"/>
                <a:ea typeface="+mn-ea"/>
              </a:rPr>
              <a:t>智能密码钥匙</a:t>
            </a:r>
            <a:r>
              <a:rPr lang="zh-CN" altLang="en-US" dirty="0">
                <a:latin typeface="+mn-ea"/>
                <a:ea typeface="+mn-ea"/>
              </a:rPr>
              <a:t>：实现密码运算、密钥管理功能的终端密码设备，一般使用</a:t>
            </a:r>
            <a:r>
              <a:rPr lang="en-US" altLang="zh-CN" dirty="0">
                <a:latin typeface="+mn-ea"/>
                <a:ea typeface="+mn-ea"/>
              </a:rPr>
              <a:t>USB</a:t>
            </a:r>
            <a:r>
              <a:rPr lang="zh-CN" altLang="en-US" dirty="0">
                <a:latin typeface="+mn-ea"/>
                <a:ea typeface="+mn-ea"/>
              </a:rPr>
              <a:t>接口形态</a:t>
            </a:r>
            <a:endParaRPr lang="en-US" altLang="zh-CN" dirty="0">
              <a:latin typeface="+mn-ea"/>
              <a:ea typeface="+mn-ea"/>
            </a:endParaRPr>
          </a:p>
          <a:p>
            <a:pPr marL="803275" indent="-354013" algn="just" eaLnBrk="1" hangingPunct="1">
              <a:spcBef>
                <a:spcPts val="600"/>
              </a:spcBef>
              <a:spcAft>
                <a:spcPts val="600"/>
              </a:spcAft>
              <a:buClr>
                <a:schemeClr val="tx2"/>
              </a:buClr>
              <a:buFont typeface="+mj-lt"/>
              <a:buAutoNum type="arabicPeriod"/>
            </a:pPr>
            <a:r>
              <a:rPr lang="zh-CN" altLang="en-US" b="1" dirty="0">
                <a:solidFill>
                  <a:srgbClr val="C00000"/>
                </a:solidFill>
                <a:latin typeface="+mn-ea"/>
                <a:ea typeface="+mn-ea"/>
              </a:rPr>
              <a:t>智能</a:t>
            </a:r>
            <a:r>
              <a:rPr lang="en-US" altLang="zh-CN" b="1" dirty="0">
                <a:solidFill>
                  <a:srgbClr val="C00000"/>
                </a:solidFill>
                <a:latin typeface="+mn-ea"/>
                <a:ea typeface="+mn-ea"/>
              </a:rPr>
              <a:t>IC</a:t>
            </a:r>
            <a:r>
              <a:rPr lang="zh-CN" altLang="en-US" b="1" dirty="0">
                <a:solidFill>
                  <a:srgbClr val="C00000"/>
                </a:solidFill>
                <a:latin typeface="+mn-ea"/>
                <a:ea typeface="+mn-ea"/>
              </a:rPr>
              <a:t>卡</a:t>
            </a:r>
            <a:r>
              <a:rPr lang="zh-CN" altLang="en-US" b="0" i="0" dirty="0">
                <a:solidFill>
                  <a:srgbClr val="333333"/>
                </a:solidFill>
                <a:effectLst/>
                <a:latin typeface="微软雅黑" panose="020B0503020204020204" pitchFamily="34" charset="-122"/>
                <a:ea typeface="微软雅黑" panose="020B0503020204020204" pitchFamily="34" charset="-122"/>
              </a:rPr>
              <a:t>：实现密码运算和密钥管理功能的含</a:t>
            </a:r>
            <a:r>
              <a:rPr lang="en-US" altLang="zh-CN" b="0" i="0" dirty="0">
                <a:solidFill>
                  <a:srgbClr val="333333"/>
                </a:solidFill>
                <a:effectLst/>
                <a:latin typeface="微软雅黑" panose="020B0503020204020204" pitchFamily="34" charset="-122"/>
                <a:ea typeface="微软雅黑" panose="020B0503020204020204" pitchFamily="34" charset="-122"/>
              </a:rPr>
              <a:t>CPU</a:t>
            </a:r>
            <a:r>
              <a:rPr lang="zh-CN" altLang="en-US" b="0" i="0" dirty="0">
                <a:solidFill>
                  <a:srgbClr val="333333"/>
                </a:solidFill>
                <a:effectLst/>
                <a:latin typeface="微软雅黑" panose="020B0503020204020204" pitchFamily="34" charset="-122"/>
                <a:ea typeface="微软雅黑" panose="020B0503020204020204" pitchFamily="34" charset="-122"/>
              </a:rPr>
              <a:t>（中央处理器）的集成电路卡，包括应用于金融等行业领域的智能</a:t>
            </a:r>
            <a:r>
              <a:rPr lang="en-US" altLang="zh-CN" b="0" i="0" dirty="0">
                <a:solidFill>
                  <a:srgbClr val="333333"/>
                </a:solidFill>
                <a:effectLst/>
                <a:latin typeface="微软雅黑" panose="020B0503020204020204" pitchFamily="34" charset="-122"/>
                <a:ea typeface="微软雅黑" panose="020B0503020204020204" pitchFamily="34" charset="-122"/>
              </a:rPr>
              <a:t>IC</a:t>
            </a:r>
            <a:r>
              <a:rPr lang="zh-CN" altLang="en-US" b="0" i="0" dirty="0">
                <a:solidFill>
                  <a:srgbClr val="333333"/>
                </a:solidFill>
                <a:effectLst/>
                <a:latin typeface="微软雅黑" panose="020B0503020204020204" pitchFamily="34" charset="-122"/>
                <a:ea typeface="微软雅黑" panose="020B0503020204020204" pitchFamily="34" charset="-122"/>
              </a:rPr>
              <a:t>卡</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803275" indent="-354013" algn="just" eaLnBrk="1" hangingPunct="1">
              <a:spcBef>
                <a:spcPts val="600"/>
              </a:spcBef>
              <a:spcAft>
                <a:spcPts val="600"/>
              </a:spcAft>
              <a:buClr>
                <a:schemeClr val="tx2"/>
              </a:buClr>
              <a:buFont typeface="+mj-lt"/>
              <a:buAutoNum type="arabicPeriod"/>
            </a:pPr>
            <a:r>
              <a:rPr lang="en-US" altLang="zh-CN" b="1" dirty="0">
                <a:solidFill>
                  <a:srgbClr val="C00000"/>
                </a:solidFill>
                <a:latin typeface="+mn-ea"/>
                <a:ea typeface="+mn-ea"/>
              </a:rPr>
              <a:t>POS</a:t>
            </a:r>
            <a:r>
              <a:rPr lang="zh-CN" altLang="en-US" b="1" dirty="0">
                <a:solidFill>
                  <a:srgbClr val="C00000"/>
                </a:solidFill>
                <a:latin typeface="+mn-ea"/>
                <a:ea typeface="+mn-ea"/>
              </a:rPr>
              <a:t>密码应用系统、</a:t>
            </a:r>
            <a:r>
              <a:rPr lang="en-US" altLang="zh-CN" b="1" dirty="0">
                <a:solidFill>
                  <a:srgbClr val="C00000"/>
                </a:solidFill>
                <a:latin typeface="+mn-ea"/>
                <a:ea typeface="+mn-ea"/>
              </a:rPr>
              <a:t>ATM</a:t>
            </a:r>
            <a:r>
              <a:rPr lang="zh-CN" altLang="en-US" b="1" dirty="0">
                <a:solidFill>
                  <a:srgbClr val="C00000"/>
                </a:solidFill>
                <a:latin typeface="+mn-ea"/>
                <a:ea typeface="+mn-ea"/>
              </a:rPr>
              <a:t>密码应用系统、多功能密码应用互联网终端</a:t>
            </a:r>
            <a:r>
              <a:rPr lang="zh-CN" altLang="en-US" b="0" i="0" dirty="0">
                <a:solidFill>
                  <a:srgbClr val="333333"/>
                </a:solidFill>
                <a:effectLst/>
                <a:latin typeface="微软雅黑" panose="020B0503020204020204" pitchFamily="34" charset="-122"/>
                <a:ea typeface="微软雅黑" panose="020B0503020204020204" pitchFamily="34" charset="-122"/>
              </a:rPr>
              <a:t>：为金融终端设备提供密码服务的密码应用系统</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803275" indent="-354013" algn="just" eaLnBrk="1" hangingPunct="1">
              <a:spcBef>
                <a:spcPts val="600"/>
              </a:spcBef>
              <a:spcAft>
                <a:spcPts val="600"/>
              </a:spcAft>
              <a:buClr>
                <a:schemeClr val="tx2"/>
              </a:buClr>
              <a:buFont typeface="+mj-lt"/>
              <a:buAutoNum type="arabicPeriod"/>
            </a:pPr>
            <a:r>
              <a:rPr lang="en-US" altLang="zh-CN" b="1" dirty="0">
                <a:solidFill>
                  <a:srgbClr val="C00000"/>
                </a:solidFill>
                <a:latin typeface="+mn-ea"/>
                <a:ea typeface="+mn-ea"/>
              </a:rPr>
              <a:t>PCI-E/PCI</a:t>
            </a:r>
            <a:r>
              <a:rPr lang="zh-CN" altLang="en-US" b="1" dirty="0">
                <a:solidFill>
                  <a:srgbClr val="C00000"/>
                </a:solidFill>
                <a:latin typeface="+mn-ea"/>
                <a:ea typeface="+mn-ea"/>
              </a:rPr>
              <a:t>密码卡</a:t>
            </a:r>
            <a:r>
              <a:rPr lang="zh-CN" altLang="en-US" dirty="0">
                <a:solidFill>
                  <a:srgbClr val="333333"/>
                </a:solidFill>
                <a:latin typeface="微软雅黑" panose="020B0503020204020204" pitchFamily="34" charset="-122"/>
              </a:rPr>
              <a:t>：具有密码运算功能和自身安全保护功能的</a:t>
            </a:r>
            <a:r>
              <a:rPr lang="en-US" altLang="zh-CN" dirty="0">
                <a:solidFill>
                  <a:srgbClr val="333333"/>
                </a:solidFill>
                <a:latin typeface="微软雅黑" panose="020B0503020204020204" pitchFamily="34" charset="-122"/>
              </a:rPr>
              <a:t>PCI</a:t>
            </a:r>
            <a:r>
              <a:rPr lang="zh-CN" altLang="en-US" dirty="0">
                <a:solidFill>
                  <a:srgbClr val="333333"/>
                </a:solidFill>
                <a:latin typeface="微软雅黑" panose="020B0503020204020204" pitchFamily="34" charset="-122"/>
              </a:rPr>
              <a:t>硬件板卡设备</a:t>
            </a:r>
            <a:endParaRPr lang="en-US" altLang="zh-CN" dirty="0">
              <a:solidFill>
                <a:srgbClr val="333333"/>
              </a:solidFill>
              <a:latin typeface="微软雅黑" panose="020B0503020204020204" pitchFamily="34" charset="-122"/>
            </a:endParaRPr>
          </a:p>
          <a:p>
            <a:pPr marL="803275" indent="-354013" algn="just" eaLnBrk="1" hangingPunct="1">
              <a:spcBef>
                <a:spcPts val="600"/>
              </a:spcBef>
              <a:spcAft>
                <a:spcPts val="600"/>
              </a:spcAft>
              <a:buClr>
                <a:schemeClr val="tx2"/>
              </a:buClr>
              <a:buFont typeface="+mj-lt"/>
              <a:buAutoNum type="arabicPeriod"/>
            </a:pPr>
            <a:r>
              <a:rPr lang="en-US" altLang="zh-CN" b="1" dirty="0" err="1">
                <a:solidFill>
                  <a:srgbClr val="C00000"/>
                </a:solidFill>
                <a:latin typeface="+mn-ea"/>
                <a:ea typeface="+mn-ea"/>
              </a:rPr>
              <a:t>IPSec</a:t>
            </a:r>
            <a:r>
              <a:rPr lang="en-US" altLang="zh-CN" b="1" dirty="0">
                <a:solidFill>
                  <a:srgbClr val="C00000"/>
                </a:solidFill>
                <a:latin typeface="+mn-ea"/>
                <a:ea typeface="+mn-ea"/>
              </a:rPr>
              <a:t> VPN</a:t>
            </a:r>
            <a:r>
              <a:rPr lang="zh-CN" altLang="en-US" b="1" dirty="0">
                <a:solidFill>
                  <a:srgbClr val="C00000"/>
                </a:solidFill>
                <a:latin typeface="+mn-ea"/>
                <a:ea typeface="+mn-ea"/>
              </a:rPr>
              <a:t>产品</a:t>
            </a:r>
            <a:r>
              <a:rPr lang="en-US" altLang="zh-CN" b="1" dirty="0">
                <a:solidFill>
                  <a:srgbClr val="C00000"/>
                </a:solidFill>
                <a:latin typeface="+mn-ea"/>
                <a:ea typeface="+mn-ea"/>
              </a:rPr>
              <a:t>/</a:t>
            </a:r>
            <a:r>
              <a:rPr lang="zh-CN" altLang="en-US" b="1" dirty="0">
                <a:solidFill>
                  <a:srgbClr val="C00000"/>
                </a:solidFill>
                <a:latin typeface="+mn-ea"/>
                <a:ea typeface="+mn-ea"/>
              </a:rPr>
              <a:t>安全网关</a:t>
            </a:r>
            <a:r>
              <a:rPr lang="zh-CN" altLang="en-US" b="0" i="0" dirty="0">
                <a:solidFill>
                  <a:srgbClr val="333333"/>
                </a:solidFill>
                <a:effectLst/>
                <a:latin typeface="微软雅黑" panose="020B0503020204020204" pitchFamily="34" charset="-122"/>
                <a:ea typeface="微软雅黑" panose="020B0503020204020204" pitchFamily="34" charset="-122"/>
              </a:rPr>
              <a:t>：基于</a:t>
            </a:r>
            <a:r>
              <a:rPr lang="en-US" altLang="zh-CN" b="0" i="0" dirty="0" err="1">
                <a:solidFill>
                  <a:srgbClr val="333333"/>
                </a:solidFill>
                <a:effectLst/>
                <a:latin typeface="微软雅黑" panose="020B0503020204020204" pitchFamily="34" charset="-122"/>
                <a:ea typeface="微软雅黑" panose="020B0503020204020204" pitchFamily="34" charset="-122"/>
              </a:rPr>
              <a:t>IPSec</a:t>
            </a:r>
            <a:r>
              <a:rPr lang="zh-CN" altLang="en-US" b="0" i="0" dirty="0">
                <a:solidFill>
                  <a:srgbClr val="333333"/>
                </a:solidFill>
                <a:effectLst/>
                <a:latin typeface="微软雅黑" panose="020B0503020204020204" pitchFamily="34" charset="-122"/>
                <a:ea typeface="微软雅黑" panose="020B0503020204020204" pitchFamily="34" charset="-122"/>
              </a:rPr>
              <a:t>协议，在通信网络中构建安全通道的设备</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marL="803275" indent="-354013" algn="just" eaLnBrk="1" hangingPunct="1">
              <a:spcBef>
                <a:spcPts val="600"/>
              </a:spcBef>
              <a:spcAft>
                <a:spcPts val="600"/>
              </a:spcAft>
              <a:buClr>
                <a:schemeClr val="tx2"/>
              </a:buClr>
              <a:buFont typeface="+mj-lt"/>
              <a:buAutoNum type="arabicPeriod"/>
            </a:pPr>
            <a:r>
              <a:rPr lang="en-US" altLang="zh-CN" b="1" dirty="0">
                <a:solidFill>
                  <a:srgbClr val="C00000"/>
                </a:solidFill>
                <a:latin typeface="+mn-ea"/>
                <a:ea typeface="+mn-ea"/>
              </a:rPr>
              <a:t>SSL VPN</a:t>
            </a:r>
            <a:r>
              <a:rPr lang="zh-CN" altLang="en-US" b="1" dirty="0">
                <a:solidFill>
                  <a:srgbClr val="C00000"/>
                </a:solidFill>
                <a:latin typeface="+mn-ea"/>
                <a:ea typeface="+mn-ea"/>
              </a:rPr>
              <a:t>产品</a:t>
            </a:r>
            <a:r>
              <a:rPr lang="en-US" altLang="zh-CN" b="1" dirty="0">
                <a:solidFill>
                  <a:srgbClr val="C00000"/>
                </a:solidFill>
                <a:latin typeface="+mn-ea"/>
                <a:ea typeface="+mn-ea"/>
              </a:rPr>
              <a:t>/</a:t>
            </a:r>
            <a:r>
              <a:rPr lang="zh-CN" altLang="en-US" b="1" dirty="0">
                <a:solidFill>
                  <a:srgbClr val="C00000"/>
                </a:solidFill>
                <a:latin typeface="+mn-ea"/>
                <a:ea typeface="+mn-ea"/>
              </a:rPr>
              <a:t>安全网关</a:t>
            </a:r>
            <a:r>
              <a:rPr lang="zh-CN" altLang="en-US" b="0" i="0" dirty="0">
                <a:solidFill>
                  <a:srgbClr val="333333"/>
                </a:solidFill>
                <a:effectLst/>
                <a:latin typeface="微软雅黑" panose="020B0503020204020204" pitchFamily="34" charset="-122"/>
                <a:ea typeface="微软雅黑" panose="020B0503020204020204" pitchFamily="34" charset="-122"/>
              </a:rPr>
              <a:t>：基于</a:t>
            </a:r>
            <a:r>
              <a:rPr lang="en-US" altLang="zh-CN" b="0" i="0" dirty="0">
                <a:solidFill>
                  <a:srgbClr val="333333"/>
                </a:solidFill>
                <a:effectLst/>
                <a:latin typeface="微软雅黑" panose="020B0503020204020204" pitchFamily="34" charset="-122"/>
                <a:ea typeface="微软雅黑" panose="020B0503020204020204" pitchFamily="34" charset="-122"/>
              </a:rPr>
              <a:t>SSL/TLS </a:t>
            </a:r>
            <a:r>
              <a:rPr lang="zh-CN" altLang="en-US" b="0" i="0" dirty="0">
                <a:solidFill>
                  <a:srgbClr val="333333"/>
                </a:solidFill>
                <a:effectLst/>
                <a:latin typeface="微软雅黑" panose="020B0503020204020204" pitchFamily="34" charset="-122"/>
                <a:ea typeface="微软雅黑" panose="020B0503020204020204" pitchFamily="34" charset="-122"/>
              </a:rPr>
              <a:t>协议，在通信网络中构建安全通道的设备</a:t>
            </a:r>
            <a:endParaRPr lang="en-US" altLang="zh-CN" b="0" i="0" dirty="0">
              <a:solidFill>
                <a:srgbClr val="333333"/>
              </a:solidFill>
              <a:effectLst/>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EA36E2D7-7B93-4276-16A5-FAADD32C7B77}"/>
              </a:ext>
            </a:extLst>
          </p:cNvPr>
          <p:cNvPicPr>
            <a:picLocks noChangeAspect="1" noChangeArrowheads="1"/>
          </p:cNvPicPr>
          <p:nvPr/>
        </p:nvPicPr>
        <p:blipFill>
          <a:blip r:embed="rId4" cstate="print"/>
          <a:srcRect/>
          <a:stretch>
            <a:fillRect/>
          </a:stretch>
        </p:blipFill>
        <p:spPr bwMode="auto">
          <a:xfrm>
            <a:off x="10226800" y="2563507"/>
            <a:ext cx="996700" cy="636022"/>
          </a:xfrm>
          <a:prstGeom prst="rect">
            <a:avLst/>
          </a:prstGeom>
          <a:noFill/>
          <a:ln w="9525">
            <a:noFill/>
            <a:miter lim="800000"/>
            <a:headEnd/>
            <a:tailEnd/>
          </a:ln>
        </p:spPr>
      </p:pic>
      <p:pic>
        <p:nvPicPr>
          <p:cNvPr id="15" name="图片 14">
            <a:extLst>
              <a:ext uri="{FF2B5EF4-FFF2-40B4-BE49-F238E27FC236}">
                <a16:creationId xmlns:a16="http://schemas.microsoft.com/office/drawing/2014/main" id="{9CBEB383-C343-0CB1-8C8C-619CA55C54DC}"/>
              </a:ext>
            </a:extLst>
          </p:cNvPr>
          <p:cNvPicPr>
            <a:picLocks noChangeAspect="1"/>
          </p:cNvPicPr>
          <p:nvPr/>
        </p:nvPicPr>
        <p:blipFill>
          <a:blip r:embed="rId5"/>
          <a:stretch>
            <a:fillRect/>
          </a:stretch>
        </p:blipFill>
        <p:spPr>
          <a:xfrm>
            <a:off x="10058400" y="1701277"/>
            <a:ext cx="1333500" cy="819150"/>
          </a:xfrm>
          <a:prstGeom prst="rect">
            <a:avLst/>
          </a:prstGeom>
        </p:spPr>
      </p:pic>
      <p:pic>
        <p:nvPicPr>
          <p:cNvPr id="18" name="图片 17">
            <a:extLst>
              <a:ext uri="{FF2B5EF4-FFF2-40B4-BE49-F238E27FC236}">
                <a16:creationId xmlns:a16="http://schemas.microsoft.com/office/drawing/2014/main" id="{ACB2C3F8-D4CC-D7C9-0D4B-4FB9EDFECF02}"/>
              </a:ext>
            </a:extLst>
          </p:cNvPr>
          <p:cNvPicPr>
            <a:picLocks noChangeAspect="1"/>
          </p:cNvPicPr>
          <p:nvPr/>
        </p:nvPicPr>
        <p:blipFill>
          <a:blip r:embed="rId6"/>
          <a:stretch>
            <a:fillRect/>
          </a:stretch>
        </p:blipFill>
        <p:spPr>
          <a:xfrm>
            <a:off x="9820275" y="4099860"/>
            <a:ext cx="1809750" cy="742950"/>
          </a:xfrm>
          <a:prstGeom prst="rect">
            <a:avLst/>
          </a:prstGeom>
        </p:spPr>
      </p:pic>
      <p:pic>
        <p:nvPicPr>
          <p:cNvPr id="20" name="图片 19">
            <a:extLst>
              <a:ext uri="{FF2B5EF4-FFF2-40B4-BE49-F238E27FC236}">
                <a16:creationId xmlns:a16="http://schemas.microsoft.com/office/drawing/2014/main" id="{D85DD370-0283-CD46-10C4-D642179B0711}"/>
              </a:ext>
            </a:extLst>
          </p:cNvPr>
          <p:cNvPicPr>
            <a:picLocks noChangeAspect="1"/>
          </p:cNvPicPr>
          <p:nvPr/>
        </p:nvPicPr>
        <p:blipFill>
          <a:blip r:embed="rId7"/>
          <a:stretch>
            <a:fillRect/>
          </a:stretch>
        </p:blipFill>
        <p:spPr>
          <a:xfrm>
            <a:off x="9809948" y="4836731"/>
            <a:ext cx="1830404" cy="487197"/>
          </a:xfrm>
          <a:prstGeom prst="rect">
            <a:avLst/>
          </a:prstGeom>
        </p:spPr>
      </p:pic>
      <p:pic>
        <p:nvPicPr>
          <p:cNvPr id="24" name="图片 23">
            <a:extLst>
              <a:ext uri="{FF2B5EF4-FFF2-40B4-BE49-F238E27FC236}">
                <a16:creationId xmlns:a16="http://schemas.microsoft.com/office/drawing/2014/main" id="{EBF875F3-37F3-D97E-8AFA-52BB9BFF59F7}"/>
              </a:ext>
            </a:extLst>
          </p:cNvPr>
          <p:cNvPicPr>
            <a:picLocks noChangeAspect="1"/>
          </p:cNvPicPr>
          <p:nvPr/>
        </p:nvPicPr>
        <p:blipFill>
          <a:blip r:embed="rId8"/>
          <a:stretch>
            <a:fillRect/>
          </a:stretch>
        </p:blipFill>
        <p:spPr>
          <a:xfrm>
            <a:off x="9815513" y="5342978"/>
            <a:ext cx="1819275" cy="819150"/>
          </a:xfrm>
          <a:prstGeom prst="rect">
            <a:avLst/>
          </a:prstGeom>
        </p:spPr>
      </p:pic>
    </p:spTree>
    <p:extLst>
      <p:ext uri="{BB962C8B-B14F-4D97-AF65-F5344CB8AC3E}">
        <p14:creationId xmlns:p14="http://schemas.microsoft.com/office/powerpoint/2010/main" val="150804302"/>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DAB1C-E703-240F-569E-B2D462012D6D}"/>
              </a:ext>
            </a:extLst>
          </p:cNvPr>
          <p:cNvSpPr>
            <a:spLocks noGrp="1"/>
          </p:cNvSpPr>
          <p:nvPr>
            <p:ph type="title"/>
          </p:nvPr>
        </p:nvSpPr>
        <p:spPr/>
        <p:txBody>
          <a:bodyPr/>
          <a:lstStyle/>
          <a:p>
            <a:r>
              <a:rPr lang="zh-CN" altLang="en-US" dirty="0"/>
              <a:t>针对非接触式智能卡的盗刷攻击</a:t>
            </a:r>
          </a:p>
        </p:txBody>
      </p:sp>
      <p:pic>
        <p:nvPicPr>
          <p:cNvPr id="3" name="内容占位符 7">
            <a:extLst>
              <a:ext uri="{FF2B5EF4-FFF2-40B4-BE49-F238E27FC236}">
                <a16:creationId xmlns:a16="http://schemas.microsoft.com/office/drawing/2014/main" id="{3F7E4E9A-BD69-8F07-4054-EF22B7A90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292" y="1040736"/>
            <a:ext cx="3625085" cy="2039110"/>
          </a:xfrm>
          <a:prstGeom prst="rect">
            <a:avLst/>
          </a:prstGeom>
        </p:spPr>
      </p:pic>
      <p:pic>
        <p:nvPicPr>
          <p:cNvPr id="4" name="图片 3">
            <a:extLst>
              <a:ext uri="{FF2B5EF4-FFF2-40B4-BE49-F238E27FC236}">
                <a16:creationId xmlns:a16="http://schemas.microsoft.com/office/drawing/2014/main" id="{7F0B3635-315C-2A4F-EBE3-EEA8B9D861D2}"/>
              </a:ext>
            </a:extLst>
          </p:cNvPr>
          <p:cNvPicPr>
            <a:picLocks noChangeAspect="1"/>
          </p:cNvPicPr>
          <p:nvPr/>
        </p:nvPicPr>
        <p:blipFill>
          <a:blip r:embed="rId3"/>
          <a:stretch>
            <a:fillRect/>
          </a:stretch>
        </p:blipFill>
        <p:spPr>
          <a:xfrm>
            <a:off x="2240227" y="3679943"/>
            <a:ext cx="3629215" cy="2032359"/>
          </a:xfrm>
          <a:prstGeom prst="rect">
            <a:avLst/>
          </a:prstGeom>
        </p:spPr>
      </p:pic>
      <p:pic>
        <p:nvPicPr>
          <p:cNvPr id="5" name="图片 4">
            <a:extLst>
              <a:ext uri="{FF2B5EF4-FFF2-40B4-BE49-F238E27FC236}">
                <a16:creationId xmlns:a16="http://schemas.microsoft.com/office/drawing/2014/main" id="{61DA26F0-37E5-803F-EDDB-69CECF7161D0}"/>
              </a:ext>
            </a:extLst>
          </p:cNvPr>
          <p:cNvPicPr>
            <a:picLocks noChangeAspect="1"/>
          </p:cNvPicPr>
          <p:nvPr/>
        </p:nvPicPr>
        <p:blipFill>
          <a:blip r:embed="rId4"/>
          <a:stretch>
            <a:fillRect/>
          </a:stretch>
        </p:blipFill>
        <p:spPr>
          <a:xfrm>
            <a:off x="6352793" y="1027666"/>
            <a:ext cx="3623838" cy="2032359"/>
          </a:xfrm>
          <a:prstGeom prst="rect">
            <a:avLst/>
          </a:prstGeom>
        </p:spPr>
      </p:pic>
      <p:pic>
        <p:nvPicPr>
          <p:cNvPr id="6" name="图片 5">
            <a:extLst>
              <a:ext uri="{FF2B5EF4-FFF2-40B4-BE49-F238E27FC236}">
                <a16:creationId xmlns:a16="http://schemas.microsoft.com/office/drawing/2014/main" id="{4C6E6F04-BA7A-5A14-7ED8-E8275D55ED7C}"/>
              </a:ext>
            </a:extLst>
          </p:cNvPr>
          <p:cNvPicPr>
            <a:picLocks noChangeAspect="1"/>
          </p:cNvPicPr>
          <p:nvPr/>
        </p:nvPicPr>
        <p:blipFill>
          <a:blip r:embed="rId5"/>
          <a:stretch>
            <a:fillRect/>
          </a:stretch>
        </p:blipFill>
        <p:spPr>
          <a:xfrm>
            <a:off x="6344727" y="3649724"/>
            <a:ext cx="3639968" cy="2048491"/>
          </a:xfrm>
          <a:prstGeom prst="rect">
            <a:avLst/>
          </a:prstGeom>
        </p:spPr>
      </p:pic>
      <p:sp>
        <p:nvSpPr>
          <p:cNvPr id="7" name="内容占位符 4">
            <a:extLst>
              <a:ext uri="{FF2B5EF4-FFF2-40B4-BE49-F238E27FC236}">
                <a16:creationId xmlns:a16="http://schemas.microsoft.com/office/drawing/2014/main" id="{3405C5FE-676F-06E3-E498-88C3B835F3DA}"/>
              </a:ext>
            </a:extLst>
          </p:cNvPr>
          <p:cNvSpPr txBox="1">
            <a:spLocks/>
          </p:cNvSpPr>
          <p:nvPr/>
        </p:nvSpPr>
        <p:spPr>
          <a:xfrm>
            <a:off x="2307673" y="3084149"/>
            <a:ext cx="3494320" cy="396183"/>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神不知鬼不觉的盗刷</a:t>
            </a:r>
          </a:p>
        </p:txBody>
      </p:sp>
      <p:sp>
        <p:nvSpPr>
          <p:cNvPr id="8" name="内容占位符 4">
            <a:extLst>
              <a:ext uri="{FF2B5EF4-FFF2-40B4-BE49-F238E27FC236}">
                <a16:creationId xmlns:a16="http://schemas.microsoft.com/office/drawing/2014/main" id="{FE264583-CC12-8827-0E2E-72B61EA25299}"/>
              </a:ext>
            </a:extLst>
          </p:cNvPr>
          <p:cNvSpPr txBox="1">
            <a:spLocks/>
          </p:cNvSpPr>
          <p:nvPr/>
        </p:nvSpPr>
        <p:spPr>
          <a:xfrm>
            <a:off x="6417551" y="3084149"/>
            <a:ext cx="3494320" cy="396183"/>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盗刷的祸根</a:t>
            </a:r>
            <a:r>
              <a:rPr kumimoji="1" lang="en-US" altLang="zh-CN" sz="1800" dirty="0">
                <a:solidFill>
                  <a:schemeClr val="accent1"/>
                </a:solidFill>
                <a:latin typeface="Arial" panose="020B0604020202020204" pitchFamily="34" charset="0"/>
                <a:ea typeface="Heiti SC Light" charset="-122"/>
                <a:cs typeface="Arial" panose="020B0604020202020204" pitchFamily="34" charset="0"/>
              </a:rPr>
              <a:t>——</a:t>
            </a: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闪付</a:t>
            </a:r>
          </a:p>
        </p:txBody>
      </p:sp>
      <p:sp>
        <p:nvSpPr>
          <p:cNvPr id="9" name="内容占位符 4">
            <a:extLst>
              <a:ext uri="{FF2B5EF4-FFF2-40B4-BE49-F238E27FC236}">
                <a16:creationId xmlns:a16="http://schemas.microsoft.com/office/drawing/2014/main" id="{67550A3B-7EA6-814E-BAEB-960559B32E7D}"/>
              </a:ext>
            </a:extLst>
          </p:cNvPr>
          <p:cNvSpPr txBox="1">
            <a:spLocks/>
          </p:cNvSpPr>
          <p:nvPr/>
        </p:nvSpPr>
        <p:spPr>
          <a:xfrm>
            <a:off x="6417551" y="5712302"/>
            <a:ext cx="3494320" cy="396183"/>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盗刷演示</a:t>
            </a:r>
          </a:p>
        </p:txBody>
      </p:sp>
      <p:sp>
        <p:nvSpPr>
          <p:cNvPr id="10" name="内容占位符 4">
            <a:extLst>
              <a:ext uri="{FF2B5EF4-FFF2-40B4-BE49-F238E27FC236}">
                <a16:creationId xmlns:a16="http://schemas.microsoft.com/office/drawing/2014/main" id="{2289D26F-D759-71EA-0935-257D006CCC5C}"/>
              </a:ext>
            </a:extLst>
          </p:cNvPr>
          <p:cNvSpPr txBox="1">
            <a:spLocks/>
          </p:cNvSpPr>
          <p:nvPr/>
        </p:nvSpPr>
        <p:spPr>
          <a:xfrm>
            <a:off x="2289012" y="5712302"/>
            <a:ext cx="3494320" cy="396183"/>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隐蔽的作案设备</a:t>
            </a:r>
          </a:p>
        </p:txBody>
      </p:sp>
    </p:spTree>
    <p:extLst>
      <p:ext uri="{BB962C8B-B14F-4D97-AF65-F5344CB8AC3E}">
        <p14:creationId xmlns:p14="http://schemas.microsoft.com/office/powerpoint/2010/main" val="2533390546"/>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DAB1C-E703-240F-569E-B2D462012D6D}"/>
              </a:ext>
            </a:extLst>
          </p:cNvPr>
          <p:cNvSpPr>
            <a:spLocks noGrp="1"/>
          </p:cNvSpPr>
          <p:nvPr>
            <p:ph type="title"/>
          </p:nvPr>
        </p:nvSpPr>
        <p:spPr/>
        <p:txBody>
          <a:bodyPr/>
          <a:lstStyle/>
          <a:p>
            <a:r>
              <a:rPr lang="zh-CN" altLang="en-US" dirty="0"/>
              <a:t>针对接触式智能卡的监听攻击</a:t>
            </a:r>
          </a:p>
        </p:txBody>
      </p:sp>
      <p:pic>
        <p:nvPicPr>
          <p:cNvPr id="3" name="图片 2">
            <a:extLst>
              <a:ext uri="{FF2B5EF4-FFF2-40B4-BE49-F238E27FC236}">
                <a16:creationId xmlns:a16="http://schemas.microsoft.com/office/drawing/2014/main" id="{06D13D0E-C132-D8E1-4FE2-BB815F723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410" y="985074"/>
            <a:ext cx="4945063"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2314A519-4969-DC86-1186-873FD22C7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883" y="3690832"/>
            <a:ext cx="49672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FBCBF1D-66D2-E43D-656D-E8C263783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648" y="3745623"/>
            <a:ext cx="2973824" cy="205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4">
            <a:extLst>
              <a:ext uri="{FF2B5EF4-FFF2-40B4-BE49-F238E27FC236}">
                <a16:creationId xmlns:a16="http://schemas.microsoft.com/office/drawing/2014/main" id="{EFF9C74A-803B-E820-7C12-B82D06A83990}"/>
              </a:ext>
            </a:extLst>
          </p:cNvPr>
          <p:cNvSpPr txBox="1">
            <a:spLocks/>
          </p:cNvSpPr>
          <p:nvPr/>
        </p:nvSpPr>
        <p:spPr>
          <a:xfrm>
            <a:off x="7489352" y="5806803"/>
            <a:ext cx="2736417" cy="483008"/>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植入手机内部的监听模块</a:t>
            </a:r>
            <a:endParaRPr kumimoji="1" lang="en-US" altLang="zh-CN" sz="1800" dirty="0">
              <a:solidFill>
                <a:schemeClr val="accent1"/>
              </a:solidFill>
              <a:latin typeface="Arial" panose="020B0604020202020204" pitchFamily="34" charset="0"/>
              <a:ea typeface="Heiti SC Light" charset="-122"/>
              <a:cs typeface="Arial" panose="020B0604020202020204" pitchFamily="34" charset="0"/>
            </a:endParaRPr>
          </a:p>
        </p:txBody>
      </p:sp>
      <p:sp>
        <p:nvSpPr>
          <p:cNvPr id="7" name="内容占位符 4">
            <a:extLst>
              <a:ext uri="{FF2B5EF4-FFF2-40B4-BE49-F238E27FC236}">
                <a16:creationId xmlns:a16="http://schemas.microsoft.com/office/drawing/2014/main" id="{26D4C128-5D39-4F90-2ED3-31F7545489A3}"/>
              </a:ext>
            </a:extLst>
          </p:cNvPr>
          <p:cNvSpPr txBox="1">
            <a:spLocks/>
          </p:cNvSpPr>
          <p:nvPr/>
        </p:nvSpPr>
        <p:spPr>
          <a:xfrm>
            <a:off x="2969317" y="5806803"/>
            <a:ext cx="2736417" cy="483008"/>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监听设备背面（大卡）</a:t>
            </a:r>
            <a:endParaRPr kumimoji="1" lang="en-US" altLang="zh-CN" sz="1800" dirty="0">
              <a:solidFill>
                <a:schemeClr val="accent1"/>
              </a:solidFill>
              <a:latin typeface="Arial" panose="020B0604020202020204" pitchFamily="34" charset="0"/>
              <a:ea typeface="Heiti SC Light" charset="-122"/>
              <a:cs typeface="Arial" panose="020B0604020202020204" pitchFamily="34" charset="0"/>
            </a:endParaRPr>
          </a:p>
        </p:txBody>
      </p:sp>
      <p:pic>
        <p:nvPicPr>
          <p:cNvPr id="8" name="图片 7">
            <a:extLst>
              <a:ext uri="{FF2B5EF4-FFF2-40B4-BE49-F238E27FC236}">
                <a16:creationId xmlns:a16="http://schemas.microsoft.com/office/drawing/2014/main" id="{DAF755E6-F288-FBCA-84BB-4315488944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6778" y="956880"/>
            <a:ext cx="2952328" cy="2120756"/>
          </a:xfrm>
          <a:prstGeom prst="rect">
            <a:avLst/>
          </a:prstGeom>
        </p:spPr>
      </p:pic>
      <p:sp>
        <p:nvSpPr>
          <p:cNvPr id="9" name="内容占位符 4">
            <a:extLst>
              <a:ext uri="{FF2B5EF4-FFF2-40B4-BE49-F238E27FC236}">
                <a16:creationId xmlns:a16="http://schemas.microsoft.com/office/drawing/2014/main" id="{1D65232F-EC3E-2B6A-BCF4-564F1BB878F6}"/>
              </a:ext>
            </a:extLst>
          </p:cNvPr>
          <p:cNvSpPr txBox="1">
            <a:spLocks/>
          </p:cNvSpPr>
          <p:nvPr/>
        </p:nvSpPr>
        <p:spPr>
          <a:xfrm>
            <a:off x="2094734" y="3145314"/>
            <a:ext cx="2736417" cy="483008"/>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智能卡与读卡器</a:t>
            </a:r>
            <a:endParaRPr kumimoji="1" lang="en-US" altLang="zh-CN" sz="1800" dirty="0">
              <a:solidFill>
                <a:schemeClr val="accent1"/>
              </a:solidFill>
              <a:latin typeface="Arial" panose="020B0604020202020204" pitchFamily="34" charset="0"/>
              <a:ea typeface="Heiti SC Light" charset="-122"/>
              <a:cs typeface="Arial" panose="020B0604020202020204" pitchFamily="34" charset="0"/>
            </a:endParaRPr>
          </a:p>
        </p:txBody>
      </p:sp>
      <p:sp>
        <p:nvSpPr>
          <p:cNvPr id="10" name="内容占位符 4">
            <a:extLst>
              <a:ext uri="{FF2B5EF4-FFF2-40B4-BE49-F238E27FC236}">
                <a16:creationId xmlns:a16="http://schemas.microsoft.com/office/drawing/2014/main" id="{036F20C5-F6D6-8182-C9CB-3F4E7290F2FB}"/>
              </a:ext>
            </a:extLst>
          </p:cNvPr>
          <p:cNvSpPr txBox="1">
            <a:spLocks/>
          </p:cNvSpPr>
          <p:nvPr/>
        </p:nvSpPr>
        <p:spPr>
          <a:xfrm>
            <a:off x="5705734" y="3145314"/>
            <a:ext cx="4344797" cy="483008"/>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监听设备正面（标准</a:t>
            </a:r>
            <a:r>
              <a:rPr kumimoji="1" lang="en-US" altLang="zh-CN" sz="1800" dirty="0">
                <a:solidFill>
                  <a:schemeClr val="accent1"/>
                </a:solidFill>
                <a:latin typeface="Arial" panose="020B0604020202020204" pitchFamily="34" charset="0"/>
                <a:ea typeface="Heiti SC Light" charset="-122"/>
                <a:cs typeface="Arial" panose="020B0604020202020204" pitchFamily="34" charset="0"/>
              </a:rPr>
              <a:t>/Micro/Nano</a:t>
            </a: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a:t>
            </a:r>
            <a:endParaRPr kumimoji="1" lang="en-US" altLang="zh-CN" sz="1800"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4144664553"/>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DAB1C-E703-240F-569E-B2D462012D6D}"/>
              </a:ext>
            </a:extLst>
          </p:cNvPr>
          <p:cNvSpPr>
            <a:spLocks noGrp="1"/>
          </p:cNvSpPr>
          <p:nvPr>
            <p:ph type="title"/>
          </p:nvPr>
        </p:nvSpPr>
        <p:spPr/>
        <p:txBody>
          <a:bodyPr/>
          <a:lstStyle/>
          <a:p>
            <a:r>
              <a:rPr lang="zh-CN" altLang="en-US" dirty="0"/>
              <a:t>对智能卡的能量攻击</a:t>
            </a:r>
          </a:p>
        </p:txBody>
      </p:sp>
      <p:pic>
        <p:nvPicPr>
          <p:cNvPr id="3" name="Picture 3">
            <a:extLst>
              <a:ext uri="{FF2B5EF4-FFF2-40B4-BE49-F238E27FC236}">
                <a16:creationId xmlns:a16="http://schemas.microsoft.com/office/drawing/2014/main" id="{F989DB81-B9B2-0784-9648-4149E8659F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60" t="23604" r="8591" b="17287"/>
          <a:stretch/>
        </p:blipFill>
        <p:spPr bwMode="auto">
          <a:xfrm>
            <a:off x="8044102" y="1036994"/>
            <a:ext cx="3435012" cy="249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26B8AD7E-BFFB-A31D-AD8D-ECE205482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887" y="3679223"/>
            <a:ext cx="3661442" cy="233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a:extLst>
              <a:ext uri="{FF2B5EF4-FFF2-40B4-BE49-F238E27FC236}">
                <a16:creationId xmlns:a16="http://schemas.microsoft.com/office/drawing/2014/main" id="{FF44B369-6635-C19C-F4F8-4487A8452F85}"/>
              </a:ext>
            </a:extLst>
          </p:cNvPr>
          <p:cNvSpPr txBox="1"/>
          <p:nvPr/>
        </p:nvSpPr>
        <p:spPr>
          <a:xfrm>
            <a:off x="787030" y="1213206"/>
            <a:ext cx="6358564" cy="4647426"/>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2013</a:t>
            </a:r>
            <a:r>
              <a:rPr lang="zh-CN" altLang="en-US" sz="2000" dirty="0">
                <a:latin typeface="+mn-ea"/>
                <a:ea typeface="+mn-ea"/>
              </a:rPr>
              <a:t>年，</a:t>
            </a:r>
            <a:r>
              <a:rPr lang="en-US" altLang="zh-CN" sz="2000" dirty="0" err="1">
                <a:latin typeface="+mn-ea"/>
                <a:ea typeface="+mn-ea"/>
              </a:rPr>
              <a:t>Brightsight</a:t>
            </a:r>
            <a:r>
              <a:rPr lang="zh-CN" altLang="en-US" sz="2000" dirty="0">
                <a:latin typeface="+mn-ea"/>
                <a:ea typeface="+mn-ea"/>
              </a:rPr>
              <a:t>公司对</a:t>
            </a:r>
            <a:r>
              <a:rPr lang="en-US" altLang="zh-CN" sz="2000" dirty="0">
                <a:latin typeface="+mn-ea"/>
                <a:ea typeface="+mn-ea"/>
              </a:rPr>
              <a:t>2G</a:t>
            </a:r>
            <a:r>
              <a:rPr lang="zh-CN" altLang="en-US" sz="2000" dirty="0">
                <a:latin typeface="+mn-ea"/>
                <a:ea typeface="+mn-ea"/>
              </a:rPr>
              <a:t>手机卡成功实施</a:t>
            </a:r>
            <a:r>
              <a:rPr lang="en-US" altLang="zh-CN" sz="2000" dirty="0">
                <a:latin typeface="+mn-ea"/>
                <a:ea typeface="+mn-ea"/>
              </a:rPr>
              <a:t>CPA</a:t>
            </a:r>
            <a:r>
              <a:rPr lang="zh-CN" altLang="en-US" sz="2000" dirty="0">
                <a:latin typeface="+mn-ea"/>
                <a:ea typeface="+mn-ea"/>
              </a:rPr>
              <a:t>能量攻击</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1400" dirty="0">
                <a:latin typeface="+mn-ea"/>
                <a:ea typeface="+mn-ea"/>
              </a:rPr>
              <a:t>Zhou YY, Yu Y, </a:t>
            </a:r>
            <a:r>
              <a:rPr lang="en-US" altLang="zh-CN" sz="1400" dirty="0" err="1">
                <a:latin typeface="+mn-ea"/>
                <a:ea typeface="+mn-ea"/>
              </a:rPr>
              <a:t>Standaert</a:t>
            </a:r>
            <a:r>
              <a:rPr lang="en-US" altLang="zh-CN" sz="1400" dirty="0">
                <a:latin typeface="+mn-ea"/>
                <a:ea typeface="+mn-ea"/>
              </a:rPr>
              <a:t> FX, </a:t>
            </a:r>
            <a:r>
              <a:rPr lang="en-US" altLang="zh-CN" sz="1400" dirty="0" err="1">
                <a:latin typeface="+mn-ea"/>
                <a:ea typeface="+mn-ea"/>
              </a:rPr>
              <a:t>Quisquater</a:t>
            </a:r>
            <a:r>
              <a:rPr lang="en-US" altLang="zh-CN" sz="1400" dirty="0">
                <a:latin typeface="+mn-ea"/>
                <a:ea typeface="+mn-ea"/>
              </a:rPr>
              <a:t> JJ. On the Need of Physical Security for Small Embedded Devices: A Case Study with COMP128-1 Implementations in SIM Cards[C]. FC 2013.</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2015</a:t>
            </a:r>
            <a:r>
              <a:rPr lang="zh-CN" altLang="en-US" sz="2000" dirty="0">
                <a:latin typeface="+mn-ea"/>
                <a:ea typeface="+mn-ea"/>
              </a:rPr>
              <a:t>年，上海交通大学对</a:t>
            </a:r>
            <a:r>
              <a:rPr lang="en-US" altLang="zh-CN" sz="2000" dirty="0">
                <a:latin typeface="+mn-ea"/>
                <a:ea typeface="+mn-ea"/>
              </a:rPr>
              <a:t>3G/4G</a:t>
            </a:r>
            <a:r>
              <a:rPr lang="zh-CN" altLang="en-US" sz="2000" dirty="0">
                <a:latin typeface="+mn-ea"/>
                <a:ea typeface="+mn-ea"/>
              </a:rPr>
              <a:t>手机卡成功实施</a:t>
            </a:r>
            <a:r>
              <a:rPr lang="en-US" altLang="zh-CN" sz="2000" dirty="0">
                <a:latin typeface="+mn-ea"/>
                <a:ea typeface="+mn-ea"/>
              </a:rPr>
              <a:t>CPA</a:t>
            </a:r>
            <a:r>
              <a:rPr lang="zh-CN" altLang="en-US" sz="2000" dirty="0">
                <a:latin typeface="+mn-ea"/>
                <a:ea typeface="+mn-ea"/>
              </a:rPr>
              <a:t>能量攻击</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1400" dirty="0">
                <a:latin typeface="+mn-ea"/>
                <a:ea typeface="+mn-ea"/>
              </a:rPr>
              <a:t>Liu J, Yu Y, </a:t>
            </a:r>
            <a:r>
              <a:rPr lang="en-US" altLang="zh-CN" sz="1400" dirty="0" err="1">
                <a:latin typeface="+mn-ea"/>
                <a:ea typeface="+mn-ea"/>
              </a:rPr>
              <a:t>Standaert</a:t>
            </a:r>
            <a:r>
              <a:rPr lang="en-US" altLang="zh-CN" sz="1400" dirty="0">
                <a:latin typeface="+mn-ea"/>
                <a:ea typeface="+mn-ea"/>
              </a:rPr>
              <a:t> FX, Guo Z, Gu D, Sun W, Ge Y, </a:t>
            </a:r>
            <a:r>
              <a:rPr lang="en-US" altLang="zh-CN" sz="1400" dirty="0" err="1">
                <a:latin typeface="+mn-ea"/>
                <a:ea typeface="+mn-ea"/>
              </a:rPr>
              <a:t>Xie</a:t>
            </a:r>
            <a:r>
              <a:rPr lang="en-US" altLang="zh-CN" sz="1400" dirty="0">
                <a:latin typeface="+mn-ea"/>
                <a:ea typeface="+mn-ea"/>
              </a:rPr>
              <a:t> X. Small Tweaks Do Not Help: Differential Power Analysis of MILENAGE Implementations in 3G/4G USIM Cards[C]. ESORICS 2015.</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2017</a:t>
            </a:r>
            <a:r>
              <a:rPr lang="zh-CN" altLang="en-US" sz="2000" dirty="0">
                <a:latin typeface="+mn-ea"/>
                <a:ea typeface="+mn-ea"/>
              </a:rPr>
              <a:t>年，北京理工大学对两款商用智能卡中的</a:t>
            </a:r>
            <a:r>
              <a:rPr lang="en-US" altLang="zh-CN" sz="2000" dirty="0">
                <a:latin typeface="+mn-ea"/>
                <a:ea typeface="+mn-ea"/>
              </a:rPr>
              <a:t>ECC</a:t>
            </a:r>
            <a:r>
              <a:rPr lang="zh-CN" altLang="en-US" sz="2000" dirty="0">
                <a:latin typeface="+mn-ea"/>
                <a:ea typeface="+mn-ea"/>
              </a:rPr>
              <a:t>、</a:t>
            </a:r>
            <a:r>
              <a:rPr lang="en-US" altLang="zh-CN" sz="2000" dirty="0">
                <a:latin typeface="+mn-ea"/>
                <a:ea typeface="+mn-ea"/>
              </a:rPr>
              <a:t>3DES</a:t>
            </a:r>
            <a:r>
              <a:rPr lang="zh-CN" altLang="en-US" sz="2000" dirty="0">
                <a:latin typeface="+mn-ea"/>
                <a:ea typeface="+mn-ea"/>
              </a:rPr>
              <a:t>算法成功实施能量攻击</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1400" dirty="0">
                <a:latin typeface="+mn-ea"/>
                <a:ea typeface="+mn-ea"/>
              </a:rPr>
              <a:t>王安</a:t>
            </a:r>
            <a:r>
              <a:rPr lang="en-US" altLang="zh-CN" sz="1400" dirty="0">
                <a:latin typeface="+mn-ea"/>
                <a:ea typeface="+mn-ea"/>
              </a:rPr>
              <a:t>, </a:t>
            </a:r>
            <a:r>
              <a:rPr lang="zh-CN" altLang="en-US" sz="1400" dirty="0">
                <a:latin typeface="+mn-ea"/>
                <a:ea typeface="+mn-ea"/>
              </a:rPr>
              <a:t>徐日新</a:t>
            </a:r>
            <a:r>
              <a:rPr lang="en-US" altLang="zh-CN" sz="1400" dirty="0">
                <a:latin typeface="+mn-ea"/>
                <a:ea typeface="+mn-ea"/>
              </a:rPr>
              <a:t>, </a:t>
            </a:r>
            <a:r>
              <a:rPr lang="zh-CN" altLang="en-US" sz="1400" dirty="0">
                <a:latin typeface="+mn-ea"/>
                <a:ea typeface="+mn-ea"/>
              </a:rPr>
              <a:t>王家瑶</a:t>
            </a:r>
            <a:r>
              <a:rPr lang="en-US" altLang="zh-CN" sz="1400" dirty="0">
                <a:latin typeface="+mn-ea"/>
                <a:ea typeface="+mn-ea"/>
              </a:rPr>
              <a:t>. </a:t>
            </a:r>
            <a:r>
              <a:rPr lang="zh-CN" altLang="en-US" sz="1400" dirty="0">
                <a:latin typeface="+mn-ea"/>
                <a:ea typeface="+mn-ea"/>
              </a:rPr>
              <a:t>面向初始轮掩码的</a:t>
            </a:r>
            <a:r>
              <a:rPr lang="en-US" altLang="zh-CN" sz="1400" dirty="0">
                <a:latin typeface="+mn-ea"/>
                <a:ea typeface="+mn-ea"/>
              </a:rPr>
              <a:t>DES</a:t>
            </a:r>
            <a:r>
              <a:rPr lang="zh-CN" altLang="en-US" sz="1400" dirty="0">
                <a:latin typeface="+mn-ea"/>
                <a:ea typeface="+mn-ea"/>
              </a:rPr>
              <a:t>算法跨轮能量分析及其智能卡测评应用</a:t>
            </a:r>
            <a:r>
              <a:rPr lang="en-US" altLang="zh-CN" sz="1400" dirty="0">
                <a:latin typeface="+mn-ea"/>
                <a:ea typeface="+mn-ea"/>
              </a:rPr>
              <a:t>. </a:t>
            </a:r>
            <a:r>
              <a:rPr lang="zh-CN" altLang="en-US" sz="1400" dirty="0">
                <a:latin typeface="+mn-ea"/>
                <a:ea typeface="+mn-ea"/>
              </a:rPr>
              <a:t>中国密码学会</a:t>
            </a:r>
            <a:r>
              <a:rPr lang="en-US" altLang="zh-CN" sz="1400" dirty="0">
                <a:latin typeface="+mn-ea"/>
                <a:ea typeface="+mn-ea"/>
              </a:rPr>
              <a:t>2017</a:t>
            </a:r>
            <a:r>
              <a:rPr lang="zh-CN" altLang="en-US" sz="1400" dirty="0">
                <a:latin typeface="+mn-ea"/>
                <a:ea typeface="+mn-ea"/>
              </a:rPr>
              <a:t>年密码芯片学术会议</a:t>
            </a:r>
            <a:r>
              <a:rPr lang="en-US" altLang="zh-CN" sz="1400" dirty="0">
                <a:latin typeface="+mn-ea"/>
                <a:ea typeface="+mn-ea"/>
              </a:rPr>
              <a:t>, </a:t>
            </a:r>
            <a:r>
              <a:rPr lang="zh-CN" altLang="en-US" sz="1400" dirty="0">
                <a:latin typeface="+mn-ea"/>
                <a:ea typeface="+mn-ea"/>
              </a:rPr>
              <a:t>成都</a:t>
            </a:r>
            <a:r>
              <a:rPr lang="en-US" altLang="zh-CN" sz="1400" dirty="0">
                <a:latin typeface="+mn-ea"/>
                <a:ea typeface="+mn-ea"/>
              </a:rPr>
              <a:t>, 2017.</a:t>
            </a:r>
          </a:p>
        </p:txBody>
      </p:sp>
    </p:spTree>
    <p:extLst>
      <p:ext uri="{BB962C8B-B14F-4D97-AF65-F5344CB8AC3E}">
        <p14:creationId xmlns:p14="http://schemas.microsoft.com/office/powerpoint/2010/main" val="1374680766"/>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对智能卡的故障攻击</a:t>
            </a:r>
          </a:p>
        </p:txBody>
      </p:sp>
      <p:sp>
        <p:nvSpPr>
          <p:cNvPr id="42" name="文本框 41">
            <a:extLst>
              <a:ext uri="{FF2B5EF4-FFF2-40B4-BE49-F238E27FC236}">
                <a16:creationId xmlns:a16="http://schemas.microsoft.com/office/drawing/2014/main" id="{ECAFC884-D403-4ADA-9506-ADB7C4E30934}"/>
              </a:ext>
            </a:extLst>
          </p:cNvPr>
          <p:cNvSpPr txBox="1"/>
          <p:nvPr/>
        </p:nvSpPr>
        <p:spPr>
          <a:xfrm>
            <a:off x="817549" y="1049682"/>
            <a:ext cx="5583250" cy="5023426"/>
          </a:xfrm>
          <a:prstGeom prst="rect">
            <a:avLst/>
          </a:prstGeom>
          <a:noFill/>
        </p:spPr>
        <p:txBody>
          <a:bodyPr wrap="square" lIns="0" tIns="0" rIns="0" bIns="0" rtlCol="0">
            <a:spAutoFit/>
          </a:bodyPr>
          <a:lstStyle/>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a:solidFill>
                  <a:srgbClr val="000000">
                    <a:lumMod val="85000"/>
                    <a:lumOff val="15000"/>
                  </a:srgbClr>
                </a:solidFill>
                <a:latin typeface="Arial"/>
                <a:ea typeface="微软雅黑"/>
              </a:rPr>
              <a:t>input(</a:t>
            </a:r>
            <a:r>
              <a:rPr lang="zh-CN" altLang="en-US" sz="2000" dirty="0">
                <a:solidFill>
                  <a:srgbClr val="000000">
                    <a:lumMod val="85000"/>
                    <a:lumOff val="15000"/>
                  </a:srgbClr>
                </a:solidFill>
                <a:latin typeface="Arial"/>
                <a:ea typeface="微软雅黑"/>
              </a:rPr>
              <a:t>明文</a:t>
            </a:r>
            <a:r>
              <a:rPr lang="en-US" altLang="zh-CN" sz="2000" dirty="0">
                <a:solidFill>
                  <a:srgbClr val="000000">
                    <a:lumMod val="85000"/>
                    <a:lumOff val="15000"/>
                  </a:srgbClr>
                </a:solidFill>
                <a:latin typeface="Arial"/>
                <a:ea typeface="微软雅黑"/>
              </a:rPr>
              <a:t>, </a:t>
            </a:r>
            <a:r>
              <a:rPr lang="zh-CN" altLang="en-US" sz="2000" dirty="0">
                <a:solidFill>
                  <a:srgbClr val="000000">
                    <a:lumMod val="85000"/>
                    <a:lumOff val="15000"/>
                  </a:srgbClr>
                </a:solidFill>
                <a:latin typeface="Arial"/>
                <a:ea typeface="微软雅黑"/>
              </a:rPr>
              <a:t>密钥</a:t>
            </a:r>
            <a:r>
              <a:rPr lang="en-US" altLang="zh-CN" sz="2000" dirty="0">
                <a:solidFill>
                  <a:srgbClr val="000000">
                    <a:lumMod val="85000"/>
                    <a:lumOff val="15000"/>
                  </a:srgbClr>
                </a:solidFill>
                <a:latin typeface="Arial"/>
                <a:ea typeface="微软雅黑"/>
              </a:rPr>
              <a:t>);</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err="1">
                <a:solidFill>
                  <a:srgbClr val="000000">
                    <a:lumMod val="85000"/>
                    <a:lumOff val="15000"/>
                  </a:srgbClr>
                </a:solidFill>
                <a:latin typeface="Arial"/>
                <a:ea typeface="微软雅黑"/>
              </a:rPr>
              <a:t>AddRoundKey</a:t>
            </a:r>
            <a:r>
              <a:rPr lang="en-US" altLang="zh-CN" sz="2000" dirty="0">
                <a:solidFill>
                  <a:srgbClr val="000000">
                    <a:lumMod val="85000"/>
                    <a:lumOff val="15000"/>
                  </a:srgbClr>
                </a:solidFill>
                <a:latin typeface="Arial"/>
                <a:ea typeface="微软雅黑"/>
              </a:rPr>
              <a:t>();</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a:solidFill>
                  <a:srgbClr val="000000">
                    <a:lumMod val="85000"/>
                    <a:lumOff val="15000"/>
                  </a:srgbClr>
                </a:solidFill>
                <a:latin typeface="Arial"/>
                <a:ea typeface="微软雅黑"/>
              </a:rPr>
              <a:t>for (round = 1; round &lt;= 10; round ++)</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a:solidFill>
                  <a:srgbClr val="000000">
                    <a:lumMod val="85000"/>
                    <a:lumOff val="15000"/>
                  </a:srgbClr>
                </a:solidFill>
                <a:latin typeface="Arial"/>
                <a:ea typeface="微软雅黑"/>
              </a:rPr>
              <a:t>{</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a:solidFill>
                  <a:srgbClr val="000000">
                    <a:lumMod val="85000"/>
                    <a:lumOff val="15000"/>
                  </a:srgbClr>
                </a:solidFill>
                <a:latin typeface="Arial"/>
                <a:ea typeface="微软雅黑"/>
              </a:rPr>
              <a:t>    </a:t>
            </a:r>
            <a:r>
              <a:rPr lang="en-US" altLang="zh-CN" sz="2000" dirty="0" err="1">
                <a:solidFill>
                  <a:srgbClr val="000000">
                    <a:lumMod val="85000"/>
                    <a:lumOff val="15000"/>
                  </a:srgbClr>
                </a:solidFill>
                <a:latin typeface="Arial"/>
                <a:ea typeface="微软雅黑"/>
              </a:rPr>
              <a:t>SubByte</a:t>
            </a:r>
            <a:r>
              <a:rPr lang="en-US" altLang="zh-CN" sz="2000" dirty="0">
                <a:solidFill>
                  <a:srgbClr val="000000">
                    <a:lumMod val="85000"/>
                    <a:lumOff val="15000"/>
                  </a:srgbClr>
                </a:solidFill>
                <a:latin typeface="Arial"/>
                <a:ea typeface="微软雅黑"/>
              </a:rPr>
              <a:t>();</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a:solidFill>
                  <a:srgbClr val="000000">
                    <a:lumMod val="85000"/>
                    <a:lumOff val="15000"/>
                  </a:srgbClr>
                </a:solidFill>
                <a:latin typeface="Arial"/>
                <a:ea typeface="微软雅黑"/>
              </a:rPr>
              <a:t>    </a:t>
            </a:r>
            <a:r>
              <a:rPr lang="en-US" altLang="zh-CN" sz="2000" dirty="0" err="1">
                <a:solidFill>
                  <a:srgbClr val="000000">
                    <a:lumMod val="85000"/>
                    <a:lumOff val="15000"/>
                  </a:srgbClr>
                </a:solidFill>
                <a:latin typeface="Arial"/>
                <a:ea typeface="微软雅黑"/>
              </a:rPr>
              <a:t>ShiftRows</a:t>
            </a:r>
            <a:r>
              <a:rPr lang="en-US" altLang="zh-CN" sz="2000" dirty="0">
                <a:solidFill>
                  <a:srgbClr val="000000">
                    <a:lumMod val="85000"/>
                    <a:lumOff val="15000"/>
                  </a:srgbClr>
                </a:solidFill>
                <a:latin typeface="Arial"/>
                <a:ea typeface="微软雅黑"/>
              </a:rPr>
              <a:t>();</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a:solidFill>
                  <a:srgbClr val="000000">
                    <a:lumMod val="85000"/>
                    <a:lumOff val="15000"/>
                  </a:srgbClr>
                </a:solidFill>
                <a:latin typeface="Arial"/>
                <a:ea typeface="微软雅黑"/>
              </a:rPr>
              <a:t>    if (round != 10)</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a:solidFill>
                  <a:srgbClr val="000000">
                    <a:lumMod val="85000"/>
                    <a:lumOff val="15000"/>
                  </a:srgbClr>
                </a:solidFill>
                <a:latin typeface="Arial"/>
                <a:ea typeface="微软雅黑"/>
              </a:rPr>
              <a:t>        </a:t>
            </a:r>
            <a:r>
              <a:rPr lang="en-US" altLang="zh-CN" sz="2000" dirty="0" err="1">
                <a:solidFill>
                  <a:srgbClr val="000000">
                    <a:lumMod val="85000"/>
                    <a:lumOff val="15000"/>
                  </a:srgbClr>
                </a:solidFill>
                <a:latin typeface="Arial"/>
                <a:ea typeface="微软雅黑"/>
              </a:rPr>
              <a:t>MixColumns</a:t>
            </a:r>
            <a:r>
              <a:rPr lang="en-US" altLang="zh-CN" sz="2000" dirty="0">
                <a:solidFill>
                  <a:srgbClr val="000000">
                    <a:lumMod val="85000"/>
                    <a:lumOff val="15000"/>
                  </a:srgbClr>
                </a:solidFill>
                <a:latin typeface="Arial"/>
                <a:ea typeface="微软雅黑"/>
              </a:rPr>
              <a:t>();</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a:solidFill>
                  <a:srgbClr val="000000">
                    <a:lumMod val="85000"/>
                    <a:lumOff val="15000"/>
                  </a:srgbClr>
                </a:solidFill>
                <a:latin typeface="Arial"/>
                <a:ea typeface="微软雅黑"/>
              </a:rPr>
              <a:t>    </a:t>
            </a:r>
            <a:r>
              <a:rPr lang="en-US" altLang="zh-CN" sz="2000" dirty="0" err="1">
                <a:solidFill>
                  <a:srgbClr val="000000">
                    <a:lumMod val="85000"/>
                    <a:lumOff val="15000"/>
                  </a:srgbClr>
                </a:solidFill>
                <a:latin typeface="Arial"/>
                <a:ea typeface="微软雅黑"/>
              </a:rPr>
              <a:t>AddRoundKey</a:t>
            </a:r>
            <a:r>
              <a:rPr lang="en-US" altLang="zh-CN" sz="2000" dirty="0">
                <a:solidFill>
                  <a:srgbClr val="000000">
                    <a:lumMod val="85000"/>
                    <a:lumOff val="15000"/>
                  </a:srgbClr>
                </a:solidFill>
                <a:latin typeface="Arial"/>
                <a:ea typeface="微软雅黑"/>
              </a:rPr>
              <a:t>();</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a:solidFill>
                  <a:srgbClr val="000000">
                    <a:lumMod val="85000"/>
                    <a:lumOff val="15000"/>
                  </a:srgbClr>
                </a:solidFill>
                <a:latin typeface="Arial"/>
                <a:ea typeface="微软雅黑"/>
              </a:rPr>
              <a:t>}	</a:t>
            </a:r>
            <a:r>
              <a:rPr lang="zh-CN" altLang="en-US" sz="2000" b="1" dirty="0">
                <a:solidFill>
                  <a:srgbClr val="C00000"/>
                </a:solidFill>
                <a:latin typeface="Arial"/>
                <a:ea typeface="微软雅黑"/>
              </a:rPr>
              <a:t>←</a:t>
            </a:r>
            <a:r>
              <a:rPr lang="en-US" altLang="zh-CN" sz="2000" b="1" dirty="0">
                <a:solidFill>
                  <a:srgbClr val="C00000"/>
                </a:solidFill>
                <a:latin typeface="Arial"/>
                <a:ea typeface="微软雅黑"/>
              </a:rPr>
              <a:t> inject a fault when round = 1</a:t>
            </a:r>
          </a:p>
          <a:p>
            <a:pPr marL="355600" indent="-355600" algn="just" eaLnBrk="1" fontAlgn="auto" hangingPunct="1">
              <a:lnSpc>
                <a:spcPct val="150000"/>
              </a:lnSpc>
              <a:spcBef>
                <a:spcPts val="0"/>
              </a:spcBef>
              <a:spcAft>
                <a:spcPts val="0"/>
              </a:spcAft>
              <a:buFont typeface="Wingdings" panose="05000000000000000000" pitchFamily="2" charset="2"/>
              <a:buChar char="p"/>
            </a:pPr>
            <a:r>
              <a:rPr lang="en-US" altLang="zh-CN" sz="2000" dirty="0" err="1">
                <a:solidFill>
                  <a:srgbClr val="000000">
                    <a:lumMod val="85000"/>
                    <a:lumOff val="15000"/>
                  </a:srgbClr>
                </a:solidFill>
                <a:latin typeface="Arial"/>
                <a:ea typeface="微软雅黑"/>
              </a:rPr>
              <a:t>printf</a:t>
            </a:r>
            <a:r>
              <a:rPr lang="en-US" altLang="zh-CN" sz="2000" dirty="0">
                <a:solidFill>
                  <a:srgbClr val="000000">
                    <a:lumMod val="85000"/>
                    <a:lumOff val="15000"/>
                  </a:srgbClr>
                </a:solidFill>
                <a:latin typeface="Arial"/>
                <a:ea typeface="微软雅黑"/>
              </a:rPr>
              <a:t>(</a:t>
            </a:r>
            <a:r>
              <a:rPr lang="zh-CN" altLang="en-US" sz="2000" dirty="0">
                <a:solidFill>
                  <a:srgbClr val="000000">
                    <a:lumMod val="85000"/>
                    <a:lumOff val="15000"/>
                  </a:srgbClr>
                </a:solidFill>
                <a:latin typeface="Arial"/>
                <a:ea typeface="微软雅黑"/>
              </a:rPr>
              <a:t>密文</a:t>
            </a:r>
            <a:r>
              <a:rPr lang="en-US" altLang="zh-CN" sz="2000" dirty="0">
                <a:solidFill>
                  <a:srgbClr val="000000">
                    <a:lumMod val="85000"/>
                    <a:lumOff val="15000"/>
                  </a:srgbClr>
                </a:solidFill>
                <a:latin typeface="Arial"/>
                <a:ea typeface="微软雅黑"/>
              </a:rPr>
              <a:t>);</a:t>
            </a:r>
          </a:p>
        </p:txBody>
      </p:sp>
      <p:sp>
        <p:nvSpPr>
          <p:cNvPr id="3" name="矩形 2">
            <a:extLst>
              <a:ext uri="{FF2B5EF4-FFF2-40B4-BE49-F238E27FC236}">
                <a16:creationId xmlns:a16="http://schemas.microsoft.com/office/drawing/2014/main" id="{EECF7743-7A81-8302-367D-D231D9110706}"/>
              </a:ext>
            </a:extLst>
          </p:cNvPr>
          <p:cNvSpPr/>
          <p:nvPr/>
        </p:nvSpPr>
        <p:spPr>
          <a:xfrm>
            <a:off x="3347050" y="6393592"/>
            <a:ext cx="8147248" cy="307777"/>
          </a:xfrm>
          <a:prstGeom prst="rect">
            <a:avLst/>
          </a:prstGeom>
        </p:spPr>
        <p:txBody>
          <a:bodyPr wrap="square">
            <a:spAutoFit/>
          </a:bodyPr>
          <a:lstStyle/>
          <a:p>
            <a:r>
              <a:rPr lang="en-US" altLang="zh-CN" sz="1400" dirty="0">
                <a:latin typeface="Segoe UI" panose="020B0502040204020203" pitchFamily="34" charset="0"/>
              </a:rPr>
              <a:t>H., </a:t>
            </a:r>
            <a:r>
              <a:rPr lang="en-US" altLang="zh-CN" sz="1400" dirty="0" err="1">
                <a:latin typeface="Segoe UI" panose="020B0502040204020203" pitchFamily="34" charset="0"/>
              </a:rPr>
              <a:t>Choukri</a:t>
            </a:r>
            <a:r>
              <a:rPr lang="en-US" altLang="zh-CN" sz="1400" dirty="0">
                <a:latin typeface="Segoe UI" panose="020B0502040204020203" pitchFamily="34" charset="0"/>
              </a:rPr>
              <a:t>, M., Tunstall: Round Reduction Using Faults. FDTC 2005, pp. 13-24 (2005)</a:t>
            </a:r>
          </a:p>
        </p:txBody>
      </p:sp>
      <p:pic>
        <p:nvPicPr>
          <p:cNvPr id="4" name="Picture 92" descr="http://www.limited-entropy.com/wp-content/uploads/2012/09/chart_1.png">
            <a:extLst>
              <a:ext uri="{FF2B5EF4-FFF2-40B4-BE49-F238E27FC236}">
                <a16:creationId xmlns:a16="http://schemas.microsoft.com/office/drawing/2014/main" id="{A10BEC9A-7596-05E5-ECF8-E070B74EC21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624" t="16685" r="37007" b="25178"/>
          <a:stretch/>
        </p:blipFill>
        <p:spPr bwMode="auto">
          <a:xfrm>
            <a:off x="5857941" y="1494213"/>
            <a:ext cx="2878588" cy="205443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757E7F4-87EC-19FD-D6A0-ED9CAA35030B}"/>
              </a:ext>
            </a:extLst>
          </p:cNvPr>
          <p:cNvPicPr>
            <a:picLocks noChangeAspect="1"/>
          </p:cNvPicPr>
          <p:nvPr/>
        </p:nvPicPr>
        <p:blipFill>
          <a:blip r:embed="rId4"/>
          <a:stretch>
            <a:fillRect/>
          </a:stretch>
        </p:blipFill>
        <p:spPr>
          <a:xfrm>
            <a:off x="9370321" y="1534830"/>
            <a:ext cx="2292551" cy="1814935"/>
          </a:xfrm>
          <a:prstGeom prst="rect">
            <a:avLst/>
          </a:prstGeom>
        </p:spPr>
      </p:pic>
      <p:sp>
        <p:nvSpPr>
          <p:cNvPr id="6" name="内容占位符 4">
            <a:extLst>
              <a:ext uri="{FF2B5EF4-FFF2-40B4-BE49-F238E27FC236}">
                <a16:creationId xmlns:a16="http://schemas.microsoft.com/office/drawing/2014/main" id="{1F4433E2-C66A-5CEC-F5C3-923E94781631}"/>
              </a:ext>
            </a:extLst>
          </p:cNvPr>
          <p:cNvSpPr txBox="1">
            <a:spLocks/>
          </p:cNvSpPr>
          <p:nvPr/>
        </p:nvSpPr>
        <p:spPr>
          <a:xfrm>
            <a:off x="5704641" y="1002991"/>
            <a:ext cx="5819247" cy="56003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目标：</a:t>
            </a:r>
            <a:r>
              <a:rPr lang="en-US" altLang="zh-CN" sz="2000" b="1" dirty="0" err="1">
                <a:solidFill>
                  <a:srgbClr val="C00000"/>
                </a:solidFill>
              </a:rPr>
              <a:t>Silvercard</a:t>
            </a:r>
            <a:r>
              <a:rPr lang="en-US" altLang="zh-CN" sz="2000" b="1" dirty="0">
                <a:solidFill>
                  <a:srgbClr val="C00000"/>
                </a:solidFill>
              </a:rPr>
              <a:t> PIC16F877</a:t>
            </a:r>
            <a:r>
              <a:rPr lang="zh-CN" altLang="en-US" sz="2000" dirty="0"/>
              <a:t>智能卡</a:t>
            </a:r>
          </a:p>
        </p:txBody>
      </p:sp>
      <p:pic>
        <p:nvPicPr>
          <p:cNvPr id="7" name="图片 6">
            <a:extLst>
              <a:ext uri="{FF2B5EF4-FFF2-40B4-BE49-F238E27FC236}">
                <a16:creationId xmlns:a16="http://schemas.microsoft.com/office/drawing/2014/main" id="{AD6E31CA-BF98-6EF2-9FB3-F857EB8A5DAF}"/>
              </a:ext>
            </a:extLst>
          </p:cNvPr>
          <p:cNvPicPr>
            <a:picLocks noChangeAspect="1"/>
          </p:cNvPicPr>
          <p:nvPr/>
        </p:nvPicPr>
        <p:blipFill>
          <a:blip r:embed="rId5"/>
          <a:stretch>
            <a:fillRect/>
          </a:stretch>
        </p:blipFill>
        <p:spPr>
          <a:xfrm>
            <a:off x="6887590" y="3564709"/>
            <a:ext cx="3621244" cy="2668641"/>
          </a:xfrm>
          <a:prstGeom prst="rect">
            <a:avLst/>
          </a:prstGeom>
        </p:spPr>
      </p:pic>
    </p:spTree>
    <p:extLst>
      <p:ext uri="{BB962C8B-B14F-4D97-AF65-F5344CB8AC3E}">
        <p14:creationId xmlns:p14="http://schemas.microsoft.com/office/powerpoint/2010/main" val="1759110239"/>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DAB1C-E703-240F-569E-B2D462012D6D}"/>
              </a:ext>
            </a:extLst>
          </p:cNvPr>
          <p:cNvSpPr>
            <a:spLocks noGrp="1"/>
          </p:cNvSpPr>
          <p:nvPr>
            <p:ph type="title"/>
          </p:nvPr>
        </p:nvSpPr>
        <p:spPr/>
        <p:txBody>
          <a:bodyPr/>
          <a:lstStyle/>
          <a:p>
            <a:r>
              <a:rPr lang="zh-CN" altLang="en-US" dirty="0"/>
              <a:t>针对逻辑加密卡的攻击</a:t>
            </a:r>
          </a:p>
        </p:txBody>
      </p:sp>
      <p:pic>
        <p:nvPicPr>
          <p:cNvPr id="3" name="内容占位符 7">
            <a:extLst>
              <a:ext uri="{FF2B5EF4-FFF2-40B4-BE49-F238E27FC236}">
                <a16:creationId xmlns:a16="http://schemas.microsoft.com/office/drawing/2014/main" id="{2FF1EE02-7B97-7CF4-1CA8-736973991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0076" y="3517361"/>
            <a:ext cx="3502228" cy="2129561"/>
          </a:xfrm>
          <a:prstGeom prst="rect">
            <a:avLst/>
          </a:prstGeom>
          <a:ln>
            <a:solidFill>
              <a:schemeClr val="tx1"/>
            </a:solidFill>
          </a:ln>
        </p:spPr>
      </p:pic>
      <p:pic>
        <p:nvPicPr>
          <p:cNvPr id="4" name="图片 3">
            <a:extLst>
              <a:ext uri="{FF2B5EF4-FFF2-40B4-BE49-F238E27FC236}">
                <a16:creationId xmlns:a16="http://schemas.microsoft.com/office/drawing/2014/main" id="{FAC1A3AF-E152-5BDB-42D2-6A3370CD67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1687" y="3511126"/>
            <a:ext cx="2154482" cy="2154482"/>
          </a:xfrm>
          <a:prstGeom prst="rect">
            <a:avLst/>
          </a:prstGeom>
          <a:ln>
            <a:solidFill>
              <a:schemeClr val="tx1"/>
            </a:solidFill>
          </a:ln>
        </p:spPr>
      </p:pic>
      <p:pic>
        <p:nvPicPr>
          <p:cNvPr id="5" name="图片 4">
            <a:extLst>
              <a:ext uri="{FF2B5EF4-FFF2-40B4-BE49-F238E27FC236}">
                <a16:creationId xmlns:a16="http://schemas.microsoft.com/office/drawing/2014/main" id="{CAC10A28-36CB-A031-3640-AAD9736013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0482" y="984200"/>
            <a:ext cx="2438169" cy="1825577"/>
          </a:xfrm>
          <a:prstGeom prst="rect">
            <a:avLst/>
          </a:prstGeom>
          <a:ln>
            <a:solidFill>
              <a:schemeClr val="tx1"/>
            </a:solidFill>
          </a:ln>
        </p:spPr>
      </p:pic>
      <p:pic>
        <p:nvPicPr>
          <p:cNvPr id="6" name="图片 5">
            <a:extLst>
              <a:ext uri="{FF2B5EF4-FFF2-40B4-BE49-F238E27FC236}">
                <a16:creationId xmlns:a16="http://schemas.microsoft.com/office/drawing/2014/main" id="{EAFD4E0A-7301-55F0-7676-05CFE76D8B80}"/>
              </a:ext>
            </a:extLst>
          </p:cNvPr>
          <p:cNvPicPr>
            <a:picLocks noChangeAspect="1"/>
          </p:cNvPicPr>
          <p:nvPr/>
        </p:nvPicPr>
        <p:blipFill>
          <a:blip r:embed="rId6"/>
          <a:stretch>
            <a:fillRect/>
          </a:stretch>
        </p:blipFill>
        <p:spPr>
          <a:xfrm>
            <a:off x="6096000" y="1007761"/>
            <a:ext cx="2763847" cy="1790723"/>
          </a:xfrm>
          <a:prstGeom prst="rect">
            <a:avLst/>
          </a:prstGeom>
          <a:ln>
            <a:solidFill>
              <a:schemeClr val="tx1"/>
            </a:solidFill>
          </a:ln>
        </p:spPr>
      </p:pic>
      <p:sp>
        <p:nvSpPr>
          <p:cNvPr id="7" name="内容占位符 4">
            <a:extLst>
              <a:ext uri="{FF2B5EF4-FFF2-40B4-BE49-F238E27FC236}">
                <a16:creationId xmlns:a16="http://schemas.microsoft.com/office/drawing/2014/main" id="{A827EC2B-3763-AF7B-8A93-0518441210F8}"/>
              </a:ext>
            </a:extLst>
          </p:cNvPr>
          <p:cNvSpPr txBox="1">
            <a:spLocks/>
          </p:cNvSpPr>
          <p:nvPr/>
        </p:nvSpPr>
        <p:spPr>
          <a:xfrm>
            <a:off x="4122292" y="6366475"/>
            <a:ext cx="6048898" cy="379916"/>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详细介绍参考：</a:t>
            </a:r>
            <a:r>
              <a:rPr kumimoji="1" lang="en-US" altLang="zh-CN" sz="1800" dirty="0">
                <a:solidFill>
                  <a:schemeClr val="accent1"/>
                </a:solidFill>
                <a:latin typeface="Arial" panose="020B0604020202020204" pitchFamily="34" charset="0"/>
                <a:ea typeface="Heiti SC Light" charset="-122"/>
                <a:cs typeface="Arial" panose="020B0604020202020204" pitchFamily="34" charset="0"/>
              </a:rPr>
              <a:t>https://en.wikipedia.org/wiki/Crypto-1</a:t>
            </a:r>
          </a:p>
        </p:txBody>
      </p:sp>
      <p:sp>
        <p:nvSpPr>
          <p:cNvPr id="8" name="文本框 7">
            <a:extLst>
              <a:ext uri="{FF2B5EF4-FFF2-40B4-BE49-F238E27FC236}">
                <a16:creationId xmlns:a16="http://schemas.microsoft.com/office/drawing/2014/main" id="{E81D4078-0BB6-D7A6-B85B-D62CFADEB5D7}"/>
              </a:ext>
            </a:extLst>
          </p:cNvPr>
          <p:cNvSpPr txBox="1"/>
          <p:nvPr/>
        </p:nvSpPr>
        <p:spPr>
          <a:xfrm>
            <a:off x="565804" y="1213206"/>
            <a:ext cx="5090202" cy="4093428"/>
          </a:xfrm>
          <a:prstGeom prst="rect">
            <a:avLst/>
          </a:prstGeom>
          <a:noFill/>
        </p:spPr>
        <p:txBody>
          <a:bodyPr wrap="square" rtlCol="0">
            <a:spAutoFit/>
          </a:bodyPr>
          <a:lstStyle/>
          <a:p>
            <a:pPr marL="342900" indent="-342900" algn="just" eaLnBrk="1" hangingPunct="1">
              <a:spcBef>
                <a:spcPts val="1200"/>
              </a:spcBef>
              <a:spcAft>
                <a:spcPts val="600"/>
              </a:spcAft>
              <a:buClr>
                <a:schemeClr val="tx2"/>
              </a:buClr>
              <a:buFont typeface="Wingdings" panose="05000000000000000000" pitchFamily="2" charset="2"/>
              <a:buChar char="n"/>
            </a:pPr>
            <a:r>
              <a:rPr lang="en-US" altLang="zh-CN" sz="2000" dirty="0">
                <a:latin typeface="+mn-ea"/>
                <a:ea typeface="+mn-ea"/>
              </a:rPr>
              <a:t>2008</a:t>
            </a:r>
            <a:r>
              <a:rPr lang="zh-CN" altLang="en-US" sz="2000" dirty="0">
                <a:latin typeface="+mn-ea"/>
                <a:ea typeface="+mn-ea"/>
              </a:rPr>
              <a:t>年，国际发行量最大的</a:t>
            </a:r>
            <a:r>
              <a:rPr lang="en-US" altLang="zh-CN" sz="2000" dirty="0">
                <a:latin typeface="+mn-ea"/>
                <a:ea typeface="+mn-ea"/>
              </a:rPr>
              <a:t>RFID</a:t>
            </a:r>
            <a:r>
              <a:rPr lang="zh-CN" altLang="en-US" sz="2000" dirty="0">
                <a:latin typeface="+mn-ea"/>
                <a:ea typeface="+mn-ea"/>
              </a:rPr>
              <a:t>卡</a:t>
            </a:r>
            <a:r>
              <a:rPr lang="en-US" altLang="zh-CN" sz="2000" dirty="0">
                <a:latin typeface="+mn-ea"/>
                <a:ea typeface="+mn-ea"/>
              </a:rPr>
              <a:t>——</a:t>
            </a:r>
            <a:r>
              <a:rPr lang="en-US" altLang="zh-CN" sz="2000" dirty="0" err="1">
                <a:latin typeface="+mn-ea"/>
                <a:ea typeface="+mn-ea"/>
              </a:rPr>
              <a:t>Mifare</a:t>
            </a:r>
            <a:r>
              <a:rPr lang="en-US" altLang="zh-CN" sz="2000" dirty="0">
                <a:latin typeface="+mn-ea"/>
                <a:ea typeface="+mn-ea"/>
              </a:rPr>
              <a:t> Classic One</a:t>
            </a:r>
            <a:r>
              <a:rPr lang="zh-CN" altLang="en-US" sz="2000" dirty="0">
                <a:latin typeface="+mn-ea"/>
                <a:ea typeface="+mn-ea"/>
              </a:rPr>
              <a:t>卡中的</a:t>
            </a:r>
            <a:r>
              <a:rPr lang="en-US" altLang="zh-CN" sz="2000" dirty="0">
                <a:latin typeface="+mn-ea"/>
                <a:ea typeface="+mn-ea"/>
              </a:rPr>
              <a:t>Crypto-1</a:t>
            </a:r>
            <a:r>
              <a:rPr lang="zh-CN" altLang="en-US" sz="2000" dirty="0">
                <a:latin typeface="+mn-ea"/>
                <a:ea typeface="+mn-ea"/>
              </a:rPr>
              <a:t>算法被研究人员逆向</a:t>
            </a:r>
            <a:endParaRPr lang="en-US" altLang="zh-CN" sz="2000" dirty="0">
              <a:latin typeface="+mn-ea"/>
              <a:ea typeface="+mn-ea"/>
            </a:endParaRPr>
          </a:p>
          <a:p>
            <a:pPr marL="342900" indent="-342900" algn="just" eaLnBrk="1" hangingPunct="1">
              <a:spcBef>
                <a:spcPts val="1200"/>
              </a:spcBef>
              <a:spcAft>
                <a:spcPts val="600"/>
              </a:spcAft>
              <a:buClr>
                <a:schemeClr val="tx2"/>
              </a:buClr>
              <a:buFont typeface="Wingdings" panose="05000000000000000000" pitchFamily="2" charset="2"/>
              <a:buChar char="n"/>
            </a:pPr>
            <a:r>
              <a:rPr lang="zh-CN" altLang="en-US" sz="2000" dirty="0">
                <a:latin typeface="+mn-ea"/>
                <a:ea typeface="+mn-ea"/>
              </a:rPr>
              <a:t>该密码算法由飞利浦公司内部设计，算法未公开，也未经过严格的安全性分析研究</a:t>
            </a:r>
            <a:endParaRPr lang="en-US" altLang="zh-CN" sz="2000" dirty="0">
              <a:latin typeface="+mn-ea"/>
              <a:ea typeface="+mn-ea"/>
            </a:endParaRPr>
          </a:p>
          <a:p>
            <a:pPr marL="342900" indent="-342900" algn="just" eaLnBrk="1" hangingPunct="1">
              <a:spcBef>
                <a:spcPts val="1200"/>
              </a:spcBef>
              <a:spcAft>
                <a:spcPts val="600"/>
              </a:spcAft>
              <a:buClr>
                <a:schemeClr val="tx2"/>
              </a:buClr>
              <a:buFont typeface="Wingdings" panose="05000000000000000000" pitchFamily="2" charset="2"/>
              <a:buChar char="n"/>
            </a:pPr>
            <a:r>
              <a:rPr lang="zh-CN" altLang="en-US" sz="2000" dirty="0">
                <a:latin typeface="+mn-ea"/>
                <a:ea typeface="+mn-ea"/>
              </a:rPr>
              <a:t>该算法被逆向恢复后，研究人员发现其安全性等价于穷搜</a:t>
            </a:r>
            <a:r>
              <a:rPr lang="en-US" altLang="zh-CN" sz="2000" dirty="0">
                <a:latin typeface="+mn-ea"/>
                <a:ea typeface="+mn-ea"/>
              </a:rPr>
              <a:t>36</a:t>
            </a:r>
            <a:r>
              <a:rPr lang="zh-CN" altLang="en-US" sz="2000" dirty="0">
                <a:latin typeface="+mn-ea"/>
                <a:ea typeface="+mn-ea"/>
              </a:rPr>
              <a:t>比特密钥</a:t>
            </a:r>
            <a:endParaRPr lang="en-US" altLang="zh-CN" sz="2000" dirty="0">
              <a:latin typeface="+mn-ea"/>
              <a:ea typeface="+mn-ea"/>
            </a:endParaRPr>
          </a:p>
          <a:p>
            <a:pPr marL="800100" lvl="1" indent="-342900" algn="just" eaLnBrk="1" hangingPunct="1">
              <a:spcBef>
                <a:spcPts val="1200"/>
              </a:spcBef>
              <a:spcAft>
                <a:spcPts val="600"/>
              </a:spcAft>
              <a:buClr>
                <a:schemeClr val="tx2"/>
              </a:buClr>
              <a:buFont typeface="Wingdings" panose="05000000000000000000" pitchFamily="2" charset="2"/>
              <a:buChar char="n"/>
            </a:pPr>
            <a:r>
              <a:rPr lang="zh-CN" altLang="en-US" sz="2000" dirty="0">
                <a:latin typeface="+mn-ea"/>
                <a:ea typeface="+mn-ea"/>
              </a:rPr>
              <a:t>使用</a:t>
            </a:r>
            <a:r>
              <a:rPr lang="en-US" altLang="zh-CN" sz="2000" dirty="0">
                <a:latin typeface="+mn-ea"/>
                <a:ea typeface="+mn-ea"/>
              </a:rPr>
              <a:t>FPGA</a:t>
            </a:r>
            <a:r>
              <a:rPr lang="zh-CN" altLang="en-US" sz="2000" dirty="0">
                <a:latin typeface="+mn-ea"/>
                <a:ea typeface="+mn-ea"/>
              </a:rPr>
              <a:t>装置破解只需</a:t>
            </a:r>
            <a:r>
              <a:rPr lang="en-US" altLang="zh-CN" sz="2000" dirty="0">
                <a:latin typeface="+mn-ea"/>
                <a:ea typeface="+mn-ea"/>
              </a:rPr>
              <a:t>30</a:t>
            </a:r>
            <a:r>
              <a:rPr lang="zh-CN" altLang="en-US" sz="2000" dirty="0">
                <a:latin typeface="+mn-ea"/>
                <a:ea typeface="+mn-ea"/>
              </a:rPr>
              <a:t>秒</a:t>
            </a:r>
            <a:endParaRPr lang="en-US" altLang="zh-CN" sz="2000" dirty="0">
              <a:latin typeface="+mn-ea"/>
              <a:ea typeface="+mn-ea"/>
            </a:endParaRPr>
          </a:p>
          <a:p>
            <a:pPr marL="800100" lvl="1" indent="-342900" algn="just" eaLnBrk="1" hangingPunct="1">
              <a:spcBef>
                <a:spcPts val="1200"/>
              </a:spcBef>
              <a:spcAft>
                <a:spcPts val="600"/>
              </a:spcAft>
              <a:buClr>
                <a:schemeClr val="tx2"/>
              </a:buClr>
              <a:buFont typeface="Wingdings" panose="05000000000000000000" pitchFamily="2" charset="2"/>
              <a:buChar char="n"/>
            </a:pPr>
            <a:r>
              <a:rPr lang="zh-CN" altLang="en-US" sz="2000" dirty="0">
                <a:latin typeface="+mn-ea"/>
                <a:ea typeface="+mn-ea"/>
              </a:rPr>
              <a:t>使用普通计算机破解只需几分钟</a:t>
            </a:r>
            <a:endParaRPr lang="zh-CN" altLang="en-US" sz="1400" dirty="0">
              <a:latin typeface="+mn-ea"/>
              <a:ea typeface="+mn-ea"/>
            </a:endParaRPr>
          </a:p>
        </p:txBody>
      </p:sp>
      <p:sp>
        <p:nvSpPr>
          <p:cNvPr id="9" name="内容占位符 4">
            <a:extLst>
              <a:ext uri="{FF2B5EF4-FFF2-40B4-BE49-F238E27FC236}">
                <a16:creationId xmlns:a16="http://schemas.microsoft.com/office/drawing/2014/main" id="{7407B680-A103-2211-8000-A257DDB779E9}"/>
              </a:ext>
            </a:extLst>
          </p:cNvPr>
          <p:cNvSpPr txBox="1">
            <a:spLocks/>
          </p:cNvSpPr>
          <p:nvPr/>
        </p:nvSpPr>
        <p:spPr>
          <a:xfrm>
            <a:off x="5923964" y="5769059"/>
            <a:ext cx="2369930" cy="379916"/>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en-US" altLang="zh-CN" sz="1800" dirty="0">
                <a:solidFill>
                  <a:schemeClr val="accent1"/>
                </a:solidFill>
                <a:latin typeface="Arial" panose="020B0604020202020204" pitchFamily="34" charset="0"/>
                <a:ea typeface="Heiti SC Light" charset="-122"/>
                <a:cs typeface="Arial" panose="020B0604020202020204" pitchFamily="34" charset="0"/>
              </a:rPr>
              <a:t>Proxmark3</a:t>
            </a: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分析设备</a:t>
            </a:r>
            <a:endParaRPr kumimoji="1" lang="en-US" altLang="zh-CN" sz="1800" dirty="0">
              <a:solidFill>
                <a:schemeClr val="accent1"/>
              </a:solidFill>
              <a:latin typeface="Arial" panose="020B0604020202020204" pitchFamily="34" charset="0"/>
              <a:ea typeface="Heiti SC Light" charset="-122"/>
              <a:cs typeface="Arial" panose="020B0604020202020204" pitchFamily="34" charset="0"/>
            </a:endParaRPr>
          </a:p>
        </p:txBody>
      </p:sp>
      <p:sp>
        <p:nvSpPr>
          <p:cNvPr id="10" name="内容占位符 4">
            <a:extLst>
              <a:ext uri="{FF2B5EF4-FFF2-40B4-BE49-F238E27FC236}">
                <a16:creationId xmlns:a16="http://schemas.microsoft.com/office/drawing/2014/main" id="{BC5A3A0F-28E2-2033-F9F3-06113B7F2DFA}"/>
              </a:ext>
            </a:extLst>
          </p:cNvPr>
          <p:cNvSpPr txBox="1">
            <a:spLocks/>
          </p:cNvSpPr>
          <p:nvPr/>
        </p:nvSpPr>
        <p:spPr>
          <a:xfrm>
            <a:off x="6096000" y="2900169"/>
            <a:ext cx="2763847" cy="379916"/>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飞利浦</a:t>
            </a:r>
            <a:r>
              <a:rPr kumimoji="1" lang="en-US" altLang="zh-CN" sz="1800" dirty="0">
                <a:solidFill>
                  <a:schemeClr val="accent1"/>
                </a:solidFill>
                <a:latin typeface="Arial" panose="020B0604020202020204" pitchFamily="34" charset="0"/>
                <a:ea typeface="Heiti SC Light" charset="-122"/>
                <a:cs typeface="Arial" panose="020B0604020202020204" pitchFamily="34" charset="0"/>
              </a:rPr>
              <a:t>M1</a:t>
            </a: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卡</a:t>
            </a:r>
            <a:endParaRPr kumimoji="1" lang="en-US" altLang="zh-CN" sz="1800" dirty="0">
              <a:solidFill>
                <a:schemeClr val="accent1"/>
              </a:solidFill>
              <a:latin typeface="Arial" panose="020B0604020202020204" pitchFamily="34" charset="0"/>
              <a:ea typeface="Heiti SC Light" charset="-122"/>
              <a:cs typeface="Arial" panose="020B0604020202020204" pitchFamily="34" charset="0"/>
            </a:endParaRPr>
          </a:p>
        </p:txBody>
      </p:sp>
      <p:sp>
        <p:nvSpPr>
          <p:cNvPr id="11" name="内容占位符 4">
            <a:extLst>
              <a:ext uri="{FF2B5EF4-FFF2-40B4-BE49-F238E27FC236}">
                <a16:creationId xmlns:a16="http://schemas.microsoft.com/office/drawing/2014/main" id="{E6C15A89-4C90-BBD1-8217-AAA77C41F10F}"/>
              </a:ext>
            </a:extLst>
          </p:cNvPr>
          <p:cNvSpPr txBox="1">
            <a:spLocks/>
          </p:cNvSpPr>
          <p:nvPr/>
        </p:nvSpPr>
        <p:spPr>
          <a:xfrm>
            <a:off x="9217642" y="2900169"/>
            <a:ext cx="2763847" cy="379916"/>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en-US" altLang="zh-CN" sz="1800" dirty="0">
                <a:solidFill>
                  <a:schemeClr val="accent1"/>
                </a:solidFill>
                <a:latin typeface="Arial" panose="020B0604020202020204" pitchFamily="34" charset="0"/>
                <a:ea typeface="Heiti SC Light" charset="-122"/>
                <a:cs typeface="Arial" panose="020B0604020202020204" pitchFamily="34" charset="0"/>
              </a:rPr>
              <a:t>Crypto-1</a:t>
            </a: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算法结构</a:t>
            </a:r>
            <a:endParaRPr kumimoji="1" lang="en-US" altLang="zh-CN" sz="1800" dirty="0">
              <a:solidFill>
                <a:schemeClr val="accent1"/>
              </a:solidFill>
              <a:latin typeface="Arial" panose="020B0604020202020204" pitchFamily="34" charset="0"/>
              <a:ea typeface="Heiti SC Light" charset="-122"/>
              <a:cs typeface="Arial" panose="020B0604020202020204" pitchFamily="34" charset="0"/>
            </a:endParaRPr>
          </a:p>
        </p:txBody>
      </p:sp>
      <p:sp>
        <p:nvSpPr>
          <p:cNvPr id="12" name="内容占位符 4">
            <a:extLst>
              <a:ext uri="{FF2B5EF4-FFF2-40B4-BE49-F238E27FC236}">
                <a16:creationId xmlns:a16="http://schemas.microsoft.com/office/drawing/2014/main" id="{9935D057-7DD3-A874-014A-A9A79B8870B9}"/>
              </a:ext>
            </a:extLst>
          </p:cNvPr>
          <p:cNvSpPr txBox="1">
            <a:spLocks/>
          </p:cNvSpPr>
          <p:nvPr/>
        </p:nvSpPr>
        <p:spPr>
          <a:xfrm>
            <a:off x="8986225" y="5769059"/>
            <a:ext cx="2369930" cy="379916"/>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b="1" kern="1200">
                <a:solidFill>
                  <a:schemeClr val="tx1"/>
                </a:solidFill>
                <a:latin typeface="Times New Roman" pitchFamily="18" charset="0"/>
                <a:ea typeface="宋体" pitchFamily="2" charset="-122"/>
                <a:cs typeface="Times New Roman" pitchFamily="18" charset="0"/>
              </a:defRPr>
            </a:lvl1pPr>
            <a:lvl2pPr marL="548640" indent="-274320" algn="l" rtl="0" eaLnBrk="1" latinLnBrk="0" hangingPunct="1">
              <a:spcBef>
                <a:spcPts val="600"/>
              </a:spcBef>
              <a:buClr>
                <a:schemeClr val="accent2"/>
              </a:buClr>
              <a:buSzPct val="76000"/>
              <a:buFont typeface="Wingdings 3"/>
              <a:buChar char=""/>
              <a:defRPr kumimoji="0" sz="2300" b="1" kern="1200">
                <a:solidFill>
                  <a:schemeClr val="tx1"/>
                </a:solidFill>
                <a:latin typeface="Times New Roman" pitchFamily="18" charset="0"/>
                <a:ea typeface="宋体" pitchFamily="2" charset="-122"/>
                <a:cs typeface="Times New Roman" pitchFamily="18" charset="0"/>
              </a:defRPr>
            </a:lvl2pPr>
            <a:lvl3pPr marL="822960" indent="-228600" algn="l" rtl="0" eaLnBrk="1" latinLnBrk="0" hangingPunct="1">
              <a:spcBef>
                <a:spcPts val="600"/>
              </a:spcBef>
              <a:buClr>
                <a:schemeClr val="bg1">
                  <a:shade val="50000"/>
                </a:schemeClr>
              </a:buClr>
              <a:buSzPct val="76000"/>
              <a:buFont typeface="Wingdings 3"/>
              <a:buChar char=""/>
              <a:defRPr kumimoji="0" sz="2000" b="1" kern="1200">
                <a:solidFill>
                  <a:schemeClr val="tx1"/>
                </a:solidFill>
                <a:latin typeface="Times New Roman" pitchFamily="18" charset="0"/>
                <a:ea typeface="宋体" pitchFamily="2" charset="-122"/>
                <a:cs typeface="Times New Roman" pitchFamily="18" charset="0"/>
              </a:defRPr>
            </a:lvl3pPr>
            <a:lvl4pPr marL="1097280" indent="-228600" algn="l" rtl="0" eaLnBrk="1" latinLnBrk="0" hangingPunct="1">
              <a:spcBef>
                <a:spcPts val="600"/>
              </a:spcBef>
              <a:buClr>
                <a:schemeClr val="accent2">
                  <a:shade val="75000"/>
                </a:schemeClr>
              </a:buClr>
              <a:buSzPct val="70000"/>
              <a:buFont typeface="Wingdings"/>
              <a:buChar char=""/>
              <a:defRPr kumimoji="0" sz="1800" b="1" kern="1200">
                <a:solidFill>
                  <a:schemeClr val="tx1"/>
                </a:solidFill>
                <a:latin typeface="Times New Roman" pitchFamily="18" charset="0"/>
                <a:ea typeface="宋体" pitchFamily="2" charset="-122"/>
                <a:cs typeface="Times New Roman" pitchFamily="18" charset="0"/>
              </a:defRPr>
            </a:lvl4pPr>
            <a:lvl5pPr marL="1371600" indent="-228600" algn="l" rtl="0" eaLnBrk="1" latinLnBrk="0" hangingPunct="1">
              <a:spcBef>
                <a:spcPts val="600"/>
              </a:spcBef>
              <a:buClr>
                <a:schemeClr val="accent2"/>
              </a:buClr>
              <a:buSzPct val="70000"/>
              <a:buFont typeface="Wingdings"/>
              <a:buChar char=""/>
              <a:defRPr kumimoji="0" sz="1600" b="1" kern="1200">
                <a:solidFill>
                  <a:schemeClr val="tx1"/>
                </a:solidFill>
                <a:latin typeface="Times New Roman" pitchFamily="18" charset="0"/>
                <a:ea typeface="宋体" pitchFamily="2" charset="-122"/>
                <a:cs typeface="Times New Roman" pitchFamily="18"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kumimoji="1" lang="en-US" altLang="zh-CN" sz="1800" dirty="0">
                <a:solidFill>
                  <a:schemeClr val="accent1"/>
                </a:solidFill>
                <a:latin typeface="Arial" panose="020B0604020202020204" pitchFamily="34" charset="0"/>
                <a:ea typeface="Heiti SC Light" charset="-122"/>
                <a:cs typeface="Arial" panose="020B0604020202020204" pitchFamily="34" charset="0"/>
              </a:rPr>
              <a:t>Proxmark3</a:t>
            </a:r>
            <a:r>
              <a:rPr kumimoji="1" lang="zh-CN" altLang="en-US" sz="1800" dirty="0">
                <a:solidFill>
                  <a:schemeClr val="accent1"/>
                </a:solidFill>
                <a:latin typeface="Arial" panose="020B0604020202020204" pitchFamily="34" charset="0"/>
                <a:ea typeface="Heiti SC Light" charset="-122"/>
                <a:cs typeface="Arial" panose="020B0604020202020204" pitchFamily="34" charset="0"/>
              </a:rPr>
              <a:t>分析软件</a:t>
            </a:r>
            <a:endParaRPr kumimoji="1" lang="en-US" altLang="zh-CN" sz="1800" dirty="0">
              <a:solidFill>
                <a:schemeClr val="accent1"/>
              </a:solidFill>
              <a:latin typeface="Arial" panose="020B0604020202020204" pitchFamily="34" charset="0"/>
              <a:ea typeface="Heiti SC Light" charset="-122"/>
              <a:cs typeface="Arial" panose="020B0604020202020204" pitchFamily="34" charset="0"/>
            </a:endParaRPr>
          </a:p>
        </p:txBody>
      </p:sp>
    </p:spTree>
    <p:extLst>
      <p:ext uri="{BB962C8B-B14F-4D97-AF65-F5344CB8AC3E}">
        <p14:creationId xmlns:p14="http://schemas.microsoft.com/office/powerpoint/2010/main" val="2444989768"/>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DAB1C-E703-240F-569E-B2D462012D6D}"/>
              </a:ext>
            </a:extLst>
          </p:cNvPr>
          <p:cNvSpPr>
            <a:spLocks noGrp="1"/>
          </p:cNvSpPr>
          <p:nvPr>
            <p:ph type="title"/>
          </p:nvPr>
        </p:nvSpPr>
        <p:spPr/>
        <p:txBody>
          <a:bodyPr/>
          <a:lstStyle/>
          <a:p>
            <a:r>
              <a:rPr lang="zh-CN" altLang="en-US" dirty="0"/>
              <a:t>针对</a:t>
            </a:r>
            <a:r>
              <a:rPr lang="en-US" altLang="zh-CN" dirty="0"/>
              <a:t>M1</a:t>
            </a:r>
            <a:r>
              <a:rPr lang="zh-CN" altLang="en-US" dirty="0"/>
              <a:t>卡的攻击</a:t>
            </a:r>
          </a:p>
        </p:txBody>
      </p:sp>
      <p:sp>
        <p:nvSpPr>
          <p:cNvPr id="3" name="文本框 2">
            <a:extLst>
              <a:ext uri="{FF2B5EF4-FFF2-40B4-BE49-F238E27FC236}">
                <a16:creationId xmlns:a16="http://schemas.microsoft.com/office/drawing/2014/main" id="{85DAB7C8-9F4D-0375-E52C-697272211DC5}"/>
              </a:ext>
            </a:extLst>
          </p:cNvPr>
          <p:cNvSpPr txBox="1"/>
          <p:nvPr/>
        </p:nvSpPr>
        <p:spPr>
          <a:xfrm>
            <a:off x="787029" y="1213206"/>
            <a:ext cx="10827325" cy="486287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方法</a:t>
            </a:r>
            <a:r>
              <a:rPr lang="en-US" altLang="zh-CN" sz="2000" dirty="0">
                <a:latin typeface="+mn-ea"/>
                <a:ea typeface="+mn-ea"/>
              </a:rPr>
              <a:t>1</a:t>
            </a:r>
            <a:r>
              <a:rPr lang="zh-CN" altLang="en-US" sz="2000" dirty="0">
                <a:latin typeface="+mn-ea"/>
                <a:ea typeface="+mn-ea"/>
              </a:rPr>
              <a:t>：暴力破解</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需要先得到确切的明文和对应的码流，约需</a:t>
            </a:r>
            <a:r>
              <a:rPr lang="en-US" altLang="zh-CN" sz="2000" dirty="0">
                <a:latin typeface="+mn-ea"/>
                <a:ea typeface="+mn-ea"/>
              </a:rPr>
              <a:t>1536</a:t>
            </a:r>
            <a:r>
              <a:rPr lang="zh-CN" altLang="en-US" sz="2000" dirty="0">
                <a:latin typeface="+mn-ea"/>
                <a:ea typeface="+mn-ea"/>
              </a:rPr>
              <a:t>次认证（</a:t>
            </a:r>
            <a:r>
              <a:rPr lang="en-US" altLang="zh-CN" sz="2000" dirty="0">
                <a:latin typeface="+mn-ea"/>
                <a:ea typeface="+mn-ea"/>
              </a:rPr>
              <a:t>1</a:t>
            </a:r>
            <a:r>
              <a:rPr lang="zh-CN" altLang="en-US" sz="2000" dirty="0">
                <a:latin typeface="+mn-ea"/>
                <a:ea typeface="+mn-ea"/>
              </a:rPr>
              <a:t>分钟）；再进行离线暴力破解（基于专用硬件设备需</a:t>
            </a:r>
            <a:r>
              <a:rPr lang="en-US" altLang="zh-CN" sz="2000" dirty="0">
                <a:latin typeface="+mn-ea"/>
                <a:ea typeface="+mn-ea"/>
              </a:rPr>
              <a:t>36</a:t>
            </a:r>
            <a:r>
              <a:rPr lang="zh-CN" altLang="en-US" sz="2000" dirty="0">
                <a:latin typeface="+mn-ea"/>
                <a:ea typeface="+mn-ea"/>
              </a:rPr>
              <a:t>分钟）</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方法</a:t>
            </a:r>
            <a:r>
              <a:rPr lang="en-US" altLang="zh-CN" sz="2000" dirty="0">
                <a:latin typeface="+mn-ea"/>
                <a:ea typeface="+mn-ea"/>
              </a:rPr>
              <a:t>2</a:t>
            </a:r>
            <a:r>
              <a:rPr lang="zh-CN" altLang="en-US" sz="2000" dirty="0">
                <a:latin typeface="+mn-ea"/>
                <a:ea typeface="+mn-ea"/>
              </a:rPr>
              <a:t>：以读卡器的挑战值做变量</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选择密文攻击，卡在每次认证时产生同一挑战值，而读卡器返回不同值。约需</a:t>
            </a:r>
            <a:r>
              <a:rPr lang="en-US" altLang="zh-CN" sz="2000" dirty="0">
                <a:latin typeface="+mn-ea"/>
                <a:ea typeface="+mn-ea"/>
              </a:rPr>
              <a:t>28500</a:t>
            </a:r>
            <a:r>
              <a:rPr lang="zh-CN" altLang="en-US" sz="2000" dirty="0">
                <a:latin typeface="+mn-ea"/>
                <a:ea typeface="+mn-ea"/>
              </a:rPr>
              <a:t>次认证（</a:t>
            </a:r>
            <a:r>
              <a:rPr lang="en-US" altLang="zh-CN" sz="2000" dirty="0">
                <a:latin typeface="+mn-ea"/>
                <a:ea typeface="+mn-ea"/>
              </a:rPr>
              <a:t>15</a:t>
            </a:r>
            <a:r>
              <a:rPr lang="zh-CN" altLang="en-US" sz="2000" dirty="0">
                <a:latin typeface="+mn-ea"/>
                <a:ea typeface="+mn-ea"/>
              </a:rPr>
              <a:t>分钟），再计算密钥（</a:t>
            </a:r>
            <a:r>
              <a:rPr lang="en-US" altLang="zh-CN" sz="2000" dirty="0">
                <a:latin typeface="+mn-ea"/>
                <a:ea typeface="+mn-ea"/>
              </a:rPr>
              <a:t>1</a:t>
            </a:r>
            <a:r>
              <a:rPr lang="zh-CN" altLang="en-US" sz="2000" dirty="0">
                <a:latin typeface="+mn-ea"/>
                <a:ea typeface="+mn-ea"/>
              </a:rPr>
              <a:t>分钟）</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方法</a:t>
            </a:r>
            <a:r>
              <a:rPr lang="en-US" altLang="zh-CN" sz="2000" dirty="0">
                <a:latin typeface="+mn-ea"/>
                <a:ea typeface="+mn-ea"/>
              </a:rPr>
              <a:t>3</a:t>
            </a:r>
            <a:r>
              <a:rPr lang="zh-CN" altLang="en-US" sz="2000" dirty="0">
                <a:latin typeface="+mn-ea"/>
                <a:ea typeface="+mn-ea"/>
              </a:rPr>
              <a:t>：卡的挑战值做变量</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与攻击</a:t>
            </a:r>
            <a:r>
              <a:rPr lang="en-US" altLang="zh-CN" sz="2000" dirty="0">
                <a:latin typeface="+mn-ea"/>
                <a:ea typeface="+mn-ea"/>
              </a:rPr>
              <a:t>2</a:t>
            </a:r>
            <a:r>
              <a:rPr lang="zh-CN" altLang="en-US" sz="2000" dirty="0">
                <a:latin typeface="+mn-ea"/>
                <a:ea typeface="+mn-ea"/>
              </a:rPr>
              <a:t>类似，但需固定读卡器的挑战值、卡的挑战值不断变化。需预计算一个表（</a:t>
            </a:r>
            <a:r>
              <a:rPr lang="en-US" altLang="zh-CN" sz="2000" dirty="0">
                <a:latin typeface="+mn-ea"/>
                <a:ea typeface="+mn-ea"/>
              </a:rPr>
              <a:t>384GB </a:t>
            </a:r>
            <a:r>
              <a:rPr lang="zh-CN" altLang="en-US" sz="2000" dirty="0">
                <a:latin typeface="+mn-ea"/>
                <a:ea typeface="+mn-ea"/>
              </a:rPr>
              <a:t>空间），约</a:t>
            </a:r>
            <a:r>
              <a:rPr lang="zh-CN" altLang="en-US" sz="2000" b="1" dirty="0">
                <a:solidFill>
                  <a:srgbClr val="C00000"/>
                </a:solidFill>
                <a:latin typeface="+mn-ea"/>
                <a:ea typeface="+mn-ea"/>
              </a:rPr>
              <a:t>需</a:t>
            </a:r>
            <a:r>
              <a:rPr lang="en-US" altLang="zh-CN" sz="2000" b="1" dirty="0">
                <a:solidFill>
                  <a:srgbClr val="C00000"/>
                </a:solidFill>
                <a:latin typeface="+mn-ea"/>
                <a:ea typeface="+mn-ea"/>
              </a:rPr>
              <a:t>4096</a:t>
            </a:r>
            <a:r>
              <a:rPr lang="zh-CN" altLang="en-US" sz="2000" b="1" dirty="0">
                <a:solidFill>
                  <a:srgbClr val="C00000"/>
                </a:solidFill>
                <a:latin typeface="+mn-ea"/>
                <a:ea typeface="+mn-ea"/>
              </a:rPr>
              <a:t>次认证（</a:t>
            </a:r>
            <a:r>
              <a:rPr lang="en-US" altLang="zh-CN" sz="2000" b="1" dirty="0">
                <a:solidFill>
                  <a:srgbClr val="C00000"/>
                </a:solidFill>
                <a:latin typeface="+mn-ea"/>
                <a:ea typeface="+mn-ea"/>
              </a:rPr>
              <a:t>2</a:t>
            </a:r>
            <a:r>
              <a:rPr lang="zh-CN" altLang="en-US" sz="2000" b="1" dirty="0">
                <a:solidFill>
                  <a:srgbClr val="C00000"/>
                </a:solidFill>
                <a:latin typeface="+mn-ea"/>
                <a:ea typeface="+mn-ea"/>
              </a:rPr>
              <a:t>分钟）</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方法</a:t>
            </a:r>
            <a:r>
              <a:rPr lang="en-US" altLang="zh-CN" sz="2000" dirty="0">
                <a:latin typeface="+mn-ea"/>
                <a:ea typeface="+mn-ea"/>
              </a:rPr>
              <a:t>4</a:t>
            </a:r>
            <a:r>
              <a:rPr lang="zh-CN" altLang="en-US" sz="2000" dirty="0">
                <a:latin typeface="+mn-ea"/>
                <a:ea typeface="+mn-ea"/>
              </a:rPr>
              <a:t>：嵌套认证攻击</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假设攻击者</a:t>
            </a:r>
            <a:r>
              <a:rPr lang="zh-CN" altLang="en-US" sz="2000" b="1" dirty="0">
                <a:solidFill>
                  <a:srgbClr val="C00000"/>
                </a:solidFill>
                <a:latin typeface="+mn-ea"/>
                <a:ea typeface="+mn-ea"/>
              </a:rPr>
              <a:t>已知了至少一个扇区的密钥</a:t>
            </a:r>
            <a:r>
              <a:rPr lang="zh-CN" altLang="en-US" sz="2000" dirty="0">
                <a:latin typeface="+mn-ea"/>
                <a:ea typeface="+mn-ea"/>
              </a:rPr>
              <a:t>，他可以根据漏洞得到其它密钥的</a:t>
            </a:r>
            <a:r>
              <a:rPr lang="en-US" altLang="zh-CN" sz="2000" dirty="0">
                <a:latin typeface="+mn-ea"/>
                <a:ea typeface="+mn-ea"/>
              </a:rPr>
              <a:t>32</a:t>
            </a:r>
            <a:r>
              <a:rPr lang="zh-CN" altLang="en-US" sz="2000" dirty="0">
                <a:latin typeface="+mn-ea"/>
                <a:ea typeface="+mn-ea"/>
              </a:rPr>
              <a:t>位，然后对其它</a:t>
            </a:r>
            <a:r>
              <a:rPr lang="en-US" altLang="zh-CN" sz="2000" dirty="0">
                <a:latin typeface="+mn-ea"/>
                <a:ea typeface="+mn-ea"/>
              </a:rPr>
              <a:t>16</a:t>
            </a:r>
            <a:r>
              <a:rPr lang="zh-CN" altLang="en-US" sz="2000" dirty="0">
                <a:latin typeface="+mn-ea"/>
                <a:ea typeface="+mn-ea"/>
              </a:rPr>
              <a:t>位进行穷举攻击。只需</a:t>
            </a:r>
            <a:r>
              <a:rPr lang="en-US" altLang="zh-CN" sz="2000" dirty="0">
                <a:latin typeface="+mn-ea"/>
                <a:ea typeface="+mn-ea"/>
              </a:rPr>
              <a:t>3</a:t>
            </a:r>
            <a:r>
              <a:rPr lang="zh-CN" altLang="en-US" sz="2000" dirty="0">
                <a:latin typeface="+mn-ea"/>
                <a:ea typeface="+mn-ea"/>
              </a:rPr>
              <a:t>次认证，离线攻击计算时间约为</a:t>
            </a:r>
            <a:r>
              <a:rPr lang="en-US" altLang="zh-CN" sz="2000" b="1" dirty="0">
                <a:solidFill>
                  <a:srgbClr val="C00000"/>
                </a:solidFill>
                <a:latin typeface="+mn-ea"/>
                <a:ea typeface="+mn-ea"/>
              </a:rPr>
              <a:t>1</a:t>
            </a:r>
            <a:r>
              <a:rPr lang="zh-CN" altLang="en-US" sz="2000" b="1" dirty="0">
                <a:solidFill>
                  <a:srgbClr val="C00000"/>
                </a:solidFill>
                <a:latin typeface="+mn-ea"/>
                <a:ea typeface="+mn-ea"/>
              </a:rPr>
              <a:t>秒</a:t>
            </a:r>
          </a:p>
        </p:txBody>
      </p:sp>
      <p:pic>
        <p:nvPicPr>
          <p:cNvPr id="4" name="图片 3">
            <a:extLst>
              <a:ext uri="{FF2B5EF4-FFF2-40B4-BE49-F238E27FC236}">
                <a16:creationId xmlns:a16="http://schemas.microsoft.com/office/drawing/2014/main" id="{F946CF23-6FE6-F806-7B41-6DF55C16723B}"/>
              </a:ext>
            </a:extLst>
          </p:cNvPr>
          <p:cNvPicPr>
            <a:picLocks noChangeAspect="1"/>
          </p:cNvPicPr>
          <p:nvPr/>
        </p:nvPicPr>
        <p:blipFill>
          <a:blip r:embed="rId2"/>
          <a:stretch>
            <a:fillRect/>
          </a:stretch>
        </p:blipFill>
        <p:spPr>
          <a:xfrm>
            <a:off x="4823712" y="290664"/>
            <a:ext cx="4131120" cy="877068"/>
          </a:xfrm>
          <a:prstGeom prst="rect">
            <a:avLst/>
          </a:prstGeom>
        </p:spPr>
      </p:pic>
    </p:spTree>
    <p:extLst>
      <p:ext uri="{BB962C8B-B14F-4D97-AF65-F5344CB8AC3E}">
        <p14:creationId xmlns:p14="http://schemas.microsoft.com/office/powerpoint/2010/main" val="2529390659"/>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DAB1C-E703-240F-569E-B2D462012D6D}"/>
              </a:ext>
            </a:extLst>
          </p:cNvPr>
          <p:cNvSpPr>
            <a:spLocks noGrp="1"/>
          </p:cNvSpPr>
          <p:nvPr>
            <p:ph type="title"/>
          </p:nvPr>
        </p:nvSpPr>
        <p:spPr/>
        <p:txBody>
          <a:bodyPr/>
          <a:lstStyle/>
          <a:p>
            <a:r>
              <a:rPr lang="zh-CN" altLang="en-US" dirty="0"/>
              <a:t>针对</a:t>
            </a:r>
            <a:r>
              <a:rPr lang="en-US" altLang="zh-CN" dirty="0"/>
              <a:t>M1</a:t>
            </a:r>
            <a:r>
              <a:rPr lang="zh-CN" altLang="en-US" dirty="0"/>
              <a:t>卡的攻击</a:t>
            </a:r>
          </a:p>
        </p:txBody>
      </p:sp>
      <p:pic>
        <p:nvPicPr>
          <p:cNvPr id="3" name="内容占位符 8" descr="beijing-morning.png">
            <a:extLst>
              <a:ext uri="{FF2B5EF4-FFF2-40B4-BE49-F238E27FC236}">
                <a16:creationId xmlns:a16="http://schemas.microsoft.com/office/drawing/2014/main" id="{B4CABDA3-B489-35A5-C1E4-D3629B0404C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1569" y="1038837"/>
            <a:ext cx="3530530" cy="230320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A0C8682-5775-54B5-5601-9F7CA56BE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463" y="3685424"/>
            <a:ext cx="3440742" cy="23675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068A718-3726-707D-AED1-0BF8A22F2A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2452" y="1012852"/>
            <a:ext cx="2342797" cy="2342797"/>
          </a:xfrm>
          <a:prstGeom prst="rect">
            <a:avLst/>
          </a:prstGeom>
        </p:spPr>
      </p:pic>
      <p:pic>
        <p:nvPicPr>
          <p:cNvPr id="6" name="图片 5">
            <a:extLst>
              <a:ext uri="{FF2B5EF4-FFF2-40B4-BE49-F238E27FC236}">
                <a16:creationId xmlns:a16="http://schemas.microsoft.com/office/drawing/2014/main" id="{BF109F83-BEA3-1088-3CAB-55A5AD4A2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8710" y="3651608"/>
            <a:ext cx="3430280" cy="2462490"/>
          </a:xfrm>
          <a:prstGeom prst="rect">
            <a:avLst/>
          </a:prstGeom>
        </p:spPr>
      </p:pic>
    </p:spTree>
    <p:extLst>
      <p:ext uri="{BB962C8B-B14F-4D97-AF65-F5344CB8AC3E}">
        <p14:creationId xmlns:p14="http://schemas.microsoft.com/office/powerpoint/2010/main" val="1039316642"/>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DAB1C-E703-240F-569E-B2D462012D6D}"/>
              </a:ext>
            </a:extLst>
          </p:cNvPr>
          <p:cNvSpPr>
            <a:spLocks noGrp="1"/>
          </p:cNvSpPr>
          <p:nvPr>
            <p:ph type="title"/>
          </p:nvPr>
        </p:nvSpPr>
        <p:spPr/>
        <p:txBody>
          <a:bodyPr/>
          <a:lstStyle/>
          <a:p>
            <a:r>
              <a:rPr lang="zh-CN" altLang="en-US" dirty="0"/>
              <a:t>思政教育</a:t>
            </a:r>
          </a:p>
        </p:txBody>
      </p:sp>
      <p:sp>
        <p:nvSpPr>
          <p:cNvPr id="3" name="矩形 2">
            <a:extLst>
              <a:ext uri="{FF2B5EF4-FFF2-40B4-BE49-F238E27FC236}">
                <a16:creationId xmlns:a16="http://schemas.microsoft.com/office/drawing/2014/main" id="{E07FE96C-5F78-6F24-330F-4641DE6442C8}"/>
              </a:ext>
            </a:extLst>
          </p:cNvPr>
          <p:cNvSpPr/>
          <p:nvPr/>
        </p:nvSpPr>
        <p:spPr>
          <a:xfrm>
            <a:off x="1387987" y="2740602"/>
            <a:ext cx="9179231" cy="261257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 name="文本框 3">
            <a:extLst>
              <a:ext uri="{FF2B5EF4-FFF2-40B4-BE49-F238E27FC236}">
                <a16:creationId xmlns:a16="http://schemas.microsoft.com/office/drawing/2014/main" id="{00A19E0D-70E9-A943-16EF-6D8B7DF3ACBC}"/>
              </a:ext>
            </a:extLst>
          </p:cNvPr>
          <p:cNvSpPr txBox="1"/>
          <p:nvPr/>
        </p:nvSpPr>
        <p:spPr>
          <a:xfrm>
            <a:off x="4175244" y="1598160"/>
            <a:ext cx="5239143" cy="830997"/>
          </a:xfrm>
          <a:prstGeom prst="rect">
            <a:avLst/>
          </a:prstGeom>
          <a:noFill/>
        </p:spPr>
        <p:txBody>
          <a:bodyPr wrap="square" rtlCol="0">
            <a:spAutoFit/>
          </a:bodyPr>
          <a:lstStyle/>
          <a:p>
            <a:r>
              <a:rPr lang="zh-CN" altLang="en-US" sz="2400" b="1" spc="300" dirty="0">
                <a:solidFill>
                  <a:srgbClr val="C00000"/>
                </a:solidFill>
                <a:latin typeface="+mj-ea"/>
                <a:ea typeface="+mj-ea"/>
              </a:rPr>
              <a:t>密码攻击技术如果使用不当，会对密码设备和他人财产带来损害</a:t>
            </a:r>
          </a:p>
        </p:txBody>
      </p:sp>
      <p:sp>
        <p:nvSpPr>
          <p:cNvPr id="5" name="文本框 4">
            <a:extLst>
              <a:ext uri="{FF2B5EF4-FFF2-40B4-BE49-F238E27FC236}">
                <a16:creationId xmlns:a16="http://schemas.microsoft.com/office/drawing/2014/main" id="{1E27157D-7329-D737-3698-927F6D7A5949}"/>
              </a:ext>
            </a:extLst>
          </p:cNvPr>
          <p:cNvSpPr txBox="1"/>
          <p:nvPr/>
        </p:nvSpPr>
        <p:spPr>
          <a:xfrm>
            <a:off x="4244941" y="2963488"/>
            <a:ext cx="5938820" cy="1765420"/>
          </a:xfrm>
          <a:prstGeom prst="rect">
            <a:avLst/>
          </a:prstGeom>
          <a:noFill/>
        </p:spPr>
        <p:txBody>
          <a:bodyPr wrap="square" lIns="0" tIns="0" rIns="0" bIns="0" rtlCol="0">
            <a:spAutoFit/>
          </a:bodyPr>
          <a:lstStyle/>
          <a:p>
            <a:pPr marL="365125" indent="-365125" eaLnBrk="1" hangingPunct="1">
              <a:lnSpc>
                <a:spcPct val="130000"/>
              </a:lnSpc>
              <a:buClr>
                <a:schemeClr val="accent1"/>
              </a:buClr>
              <a:buFont typeface="Wingdings" panose="05000000000000000000" pitchFamily="2" charset="2"/>
              <a:buChar char="p"/>
            </a:pPr>
            <a:r>
              <a:rPr lang="en-US" altLang="zh-CN" spc="300" dirty="0">
                <a:solidFill>
                  <a:schemeClr val="tx1">
                    <a:lumMod val="85000"/>
                    <a:lumOff val="15000"/>
                  </a:schemeClr>
                </a:solidFill>
                <a:latin typeface="+mj-ea"/>
                <a:ea typeface="+mj-ea"/>
              </a:rPr>
              <a:t>《</a:t>
            </a:r>
            <a:r>
              <a:rPr lang="zh-CN" altLang="en-US" spc="300" dirty="0">
                <a:solidFill>
                  <a:schemeClr val="tx1">
                    <a:lumMod val="85000"/>
                    <a:lumOff val="15000"/>
                  </a:schemeClr>
                </a:solidFill>
                <a:latin typeface="+mj-ea"/>
                <a:ea typeface="+mj-ea"/>
              </a:rPr>
              <a:t>中华人民共和国密码法</a:t>
            </a:r>
            <a:r>
              <a:rPr lang="en-US" altLang="zh-CN" spc="300" dirty="0">
                <a:solidFill>
                  <a:schemeClr val="tx1">
                    <a:lumMod val="85000"/>
                    <a:lumOff val="15000"/>
                  </a:schemeClr>
                </a:solidFill>
                <a:latin typeface="+mj-ea"/>
                <a:ea typeface="+mj-ea"/>
              </a:rPr>
              <a:t>》</a:t>
            </a:r>
            <a:r>
              <a:rPr lang="zh-CN" altLang="en-US" spc="300" dirty="0">
                <a:solidFill>
                  <a:schemeClr val="tx1">
                    <a:lumMod val="85000"/>
                    <a:lumOff val="15000"/>
                  </a:schemeClr>
                </a:solidFill>
                <a:latin typeface="+mj-ea"/>
                <a:ea typeface="+mj-ea"/>
              </a:rPr>
              <a:t>第十二条：</a:t>
            </a:r>
            <a:endParaRPr lang="en-US" altLang="zh-CN" spc="300" dirty="0">
              <a:solidFill>
                <a:schemeClr val="tx1">
                  <a:lumMod val="85000"/>
                  <a:lumOff val="15000"/>
                </a:schemeClr>
              </a:solidFill>
              <a:latin typeface="+mj-ea"/>
              <a:ea typeface="+mj-ea"/>
            </a:endParaRPr>
          </a:p>
          <a:p>
            <a:pPr marL="365125" indent="-365125" eaLnBrk="1" hangingPunct="1">
              <a:lnSpc>
                <a:spcPct val="130000"/>
              </a:lnSpc>
              <a:buClr>
                <a:schemeClr val="accent1"/>
              </a:buClr>
              <a:buFont typeface="Wingdings" panose="05000000000000000000" pitchFamily="2" charset="2"/>
              <a:buChar char="p"/>
            </a:pPr>
            <a:r>
              <a:rPr lang="zh-CN" altLang="en-US" spc="300" dirty="0">
                <a:solidFill>
                  <a:schemeClr val="tx1">
                    <a:lumMod val="85000"/>
                    <a:lumOff val="15000"/>
                  </a:schemeClr>
                </a:solidFill>
                <a:latin typeface="+mj-ea"/>
                <a:ea typeface="+mj-ea"/>
              </a:rPr>
              <a:t>任何组织或者个人不得</a:t>
            </a:r>
            <a:r>
              <a:rPr lang="zh-CN" altLang="en-US" b="1" spc="300" dirty="0">
                <a:solidFill>
                  <a:srgbClr val="C00000"/>
                </a:solidFill>
                <a:latin typeface="+mj-ea"/>
                <a:ea typeface="+mj-ea"/>
              </a:rPr>
              <a:t>窃取他人加密保护的信息或者非法侵入他人的密码保障系统</a:t>
            </a:r>
            <a:r>
              <a:rPr lang="zh-CN" altLang="en-US" spc="300" dirty="0">
                <a:solidFill>
                  <a:schemeClr val="tx1">
                    <a:lumMod val="85000"/>
                    <a:lumOff val="15000"/>
                  </a:schemeClr>
                </a:solidFill>
                <a:latin typeface="+mj-ea"/>
                <a:ea typeface="+mj-ea"/>
              </a:rPr>
              <a:t>。任何组织或者个人不得利用密码从事</a:t>
            </a:r>
            <a:r>
              <a:rPr lang="zh-CN" altLang="en-US" b="1" spc="300" dirty="0">
                <a:solidFill>
                  <a:srgbClr val="C00000"/>
                </a:solidFill>
                <a:latin typeface="+mj-ea"/>
                <a:ea typeface="+mj-ea"/>
              </a:rPr>
              <a:t>危害国家安全、社会公共利益、他人合法权益</a:t>
            </a:r>
            <a:r>
              <a:rPr lang="zh-CN" altLang="en-US" spc="300" dirty="0">
                <a:solidFill>
                  <a:schemeClr val="tx1">
                    <a:lumMod val="85000"/>
                    <a:lumOff val="15000"/>
                  </a:schemeClr>
                </a:solidFill>
                <a:latin typeface="+mj-ea"/>
                <a:ea typeface="+mj-ea"/>
              </a:rPr>
              <a:t>等违法犯罪活动。</a:t>
            </a:r>
            <a:endParaRPr lang="en-US" altLang="zh-CN" spc="300" dirty="0">
              <a:solidFill>
                <a:schemeClr val="tx1">
                  <a:lumMod val="85000"/>
                  <a:lumOff val="15000"/>
                </a:schemeClr>
              </a:solidFill>
              <a:latin typeface="+mj-ea"/>
              <a:ea typeface="+mj-ea"/>
            </a:endParaRPr>
          </a:p>
        </p:txBody>
      </p:sp>
      <p:pic>
        <p:nvPicPr>
          <p:cNvPr id="6" name="图片 5">
            <a:extLst>
              <a:ext uri="{FF2B5EF4-FFF2-40B4-BE49-F238E27FC236}">
                <a16:creationId xmlns:a16="http://schemas.microsoft.com/office/drawing/2014/main" id="{7698ECD0-C6AD-4717-D9A7-588B7823E9E1}"/>
              </a:ext>
            </a:extLst>
          </p:cNvPr>
          <p:cNvPicPr>
            <a:picLocks noChangeAspect="1"/>
          </p:cNvPicPr>
          <p:nvPr/>
        </p:nvPicPr>
        <p:blipFill>
          <a:blip r:embed="rId2"/>
          <a:stretch>
            <a:fillRect/>
          </a:stretch>
        </p:blipFill>
        <p:spPr>
          <a:xfrm>
            <a:off x="1651003" y="1543352"/>
            <a:ext cx="2225601" cy="3256105"/>
          </a:xfrm>
          <a:prstGeom prst="rect">
            <a:avLst/>
          </a:prstGeom>
        </p:spPr>
      </p:pic>
    </p:spTree>
    <p:extLst>
      <p:ext uri="{BB962C8B-B14F-4D97-AF65-F5344CB8AC3E}">
        <p14:creationId xmlns:p14="http://schemas.microsoft.com/office/powerpoint/2010/main" val="42250885"/>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DAB1C-E703-240F-569E-B2D462012D6D}"/>
              </a:ext>
            </a:extLst>
          </p:cNvPr>
          <p:cNvSpPr>
            <a:spLocks noGrp="1"/>
          </p:cNvSpPr>
          <p:nvPr>
            <p:ph type="title"/>
          </p:nvPr>
        </p:nvSpPr>
        <p:spPr/>
        <p:txBody>
          <a:bodyPr/>
          <a:lstStyle/>
          <a:p>
            <a:r>
              <a:rPr lang="zh-CN" altLang="en-US" dirty="0"/>
              <a:t>思政教育</a:t>
            </a:r>
          </a:p>
        </p:txBody>
      </p:sp>
      <p:sp>
        <p:nvSpPr>
          <p:cNvPr id="3" name="文本框 2">
            <a:extLst>
              <a:ext uri="{FF2B5EF4-FFF2-40B4-BE49-F238E27FC236}">
                <a16:creationId xmlns:a16="http://schemas.microsoft.com/office/drawing/2014/main" id="{CB508080-79D0-180F-2758-655038B781E9}"/>
              </a:ext>
            </a:extLst>
          </p:cNvPr>
          <p:cNvSpPr txBox="1"/>
          <p:nvPr/>
        </p:nvSpPr>
        <p:spPr>
          <a:xfrm>
            <a:off x="5050695" y="1792741"/>
            <a:ext cx="5435601" cy="2124812"/>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285750" indent="-285750" algn="just">
              <a:buFont typeface="Wingdings" panose="05000000000000000000" pitchFamily="2" charset="2"/>
              <a:buChar char="p"/>
            </a:pPr>
            <a:r>
              <a:rPr lang="zh-CN" altLang="en-US" sz="1800" dirty="0">
                <a:latin typeface="+mj-ea"/>
                <a:ea typeface="+mj-ea"/>
              </a:rPr>
              <a:t>密码设备</a:t>
            </a:r>
            <a:r>
              <a:rPr lang="zh-CN" altLang="en-US" sz="1800" b="1" dirty="0">
                <a:solidFill>
                  <a:srgbClr val="C00000"/>
                </a:solidFill>
                <a:latin typeface="+mj-ea"/>
                <a:ea typeface="+mj-ea"/>
              </a:rPr>
              <a:t>检测机构</a:t>
            </a:r>
            <a:r>
              <a:rPr lang="zh-CN" altLang="en-US" sz="1800" dirty="0">
                <a:latin typeface="+mj-ea"/>
                <a:ea typeface="+mj-ea"/>
              </a:rPr>
              <a:t>需要用攻击技术</a:t>
            </a:r>
            <a:r>
              <a:rPr lang="zh-CN" altLang="en-US" sz="1800" b="1" dirty="0">
                <a:solidFill>
                  <a:srgbClr val="C00000"/>
                </a:solidFill>
                <a:latin typeface="+mj-ea"/>
                <a:ea typeface="+mj-ea"/>
              </a:rPr>
              <a:t>评估密码设备的安全性</a:t>
            </a:r>
            <a:r>
              <a:rPr lang="zh-CN" altLang="en-US" sz="1800" dirty="0">
                <a:latin typeface="+mj-ea"/>
                <a:ea typeface="+mj-ea"/>
              </a:rPr>
              <a:t>，从而确保经过安全认证的产品不会容易受到黑客攻击</a:t>
            </a:r>
            <a:endParaRPr lang="en-US" altLang="zh-CN" sz="1800" dirty="0">
              <a:latin typeface="+mj-ea"/>
              <a:ea typeface="+mj-ea"/>
            </a:endParaRPr>
          </a:p>
          <a:p>
            <a:pPr marL="285750" indent="-285750" algn="just">
              <a:buFont typeface="Wingdings" panose="05000000000000000000" pitchFamily="2" charset="2"/>
              <a:buChar char="p"/>
            </a:pPr>
            <a:r>
              <a:rPr lang="zh-CN" altLang="en-US" sz="1800" dirty="0">
                <a:latin typeface="+mj-ea"/>
                <a:ea typeface="+mj-ea"/>
              </a:rPr>
              <a:t>密码设备</a:t>
            </a:r>
            <a:r>
              <a:rPr lang="zh-CN" altLang="en-US" sz="1800" b="1" dirty="0">
                <a:solidFill>
                  <a:srgbClr val="C00000"/>
                </a:solidFill>
                <a:latin typeface="+mj-ea"/>
                <a:ea typeface="+mj-ea"/>
              </a:rPr>
              <a:t>厂商</a:t>
            </a:r>
            <a:r>
              <a:rPr lang="zh-CN" altLang="en-US" sz="1800" dirty="0">
                <a:latin typeface="+mj-ea"/>
                <a:ea typeface="+mj-ea"/>
              </a:rPr>
              <a:t>需要对自己的密码设备进行测评，并设计有效的</a:t>
            </a:r>
            <a:r>
              <a:rPr lang="zh-CN" altLang="en-US" sz="1800" b="1" dirty="0">
                <a:solidFill>
                  <a:srgbClr val="C00000"/>
                </a:solidFill>
                <a:latin typeface="+mj-ea"/>
                <a:ea typeface="+mj-ea"/>
              </a:rPr>
              <a:t>抗攻击防护对策</a:t>
            </a:r>
            <a:r>
              <a:rPr lang="zh-CN" altLang="en-US" sz="1800" dirty="0">
                <a:latin typeface="+mj-ea"/>
                <a:ea typeface="+mj-ea"/>
              </a:rPr>
              <a:t>来加固自己的产品</a:t>
            </a:r>
          </a:p>
        </p:txBody>
      </p:sp>
      <p:sp>
        <p:nvSpPr>
          <p:cNvPr id="4" name="文本框 3">
            <a:extLst>
              <a:ext uri="{FF2B5EF4-FFF2-40B4-BE49-F238E27FC236}">
                <a16:creationId xmlns:a16="http://schemas.microsoft.com/office/drawing/2014/main" id="{D5A91565-C315-004F-B256-6E9A26964868}"/>
              </a:ext>
            </a:extLst>
          </p:cNvPr>
          <p:cNvSpPr txBox="1"/>
          <p:nvPr/>
        </p:nvSpPr>
        <p:spPr>
          <a:xfrm>
            <a:off x="5028953" y="1102778"/>
            <a:ext cx="2954260" cy="560153"/>
          </a:xfrm>
          <a:prstGeom prst="rect">
            <a:avLst/>
          </a:prstGeom>
          <a:solidFill>
            <a:srgbClr val="1D8127"/>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两个主要用途</a:t>
            </a:r>
          </a:p>
        </p:txBody>
      </p:sp>
      <p:sp>
        <p:nvSpPr>
          <p:cNvPr id="5" name="文本框 4">
            <a:extLst>
              <a:ext uri="{FF2B5EF4-FFF2-40B4-BE49-F238E27FC236}">
                <a16:creationId xmlns:a16="http://schemas.microsoft.com/office/drawing/2014/main" id="{6972F43B-140E-A241-AE89-011A7CA9B707}"/>
              </a:ext>
            </a:extLst>
          </p:cNvPr>
          <p:cNvSpPr txBox="1"/>
          <p:nvPr/>
        </p:nvSpPr>
        <p:spPr>
          <a:xfrm>
            <a:off x="5050694" y="4815029"/>
            <a:ext cx="5422900" cy="1044517"/>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1800" dirty="0">
                <a:latin typeface="+mj-ea"/>
                <a:ea typeface="+mj-ea"/>
              </a:rPr>
              <a:t>各位优秀学子应该坚守</a:t>
            </a:r>
            <a:r>
              <a:rPr lang="zh-CN" altLang="en-US" sz="1800" b="1" dirty="0">
                <a:solidFill>
                  <a:srgbClr val="C00000"/>
                </a:solidFill>
                <a:latin typeface="+mj-ea"/>
                <a:ea typeface="+mj-ea"/>
              </a:rPr>
              <a:t>职业道德和匠心精神</a:t>
            </a:r>
            <a:r>
              <a:rPr lang="zh-CN" altLang="en-US" sz="1800" dirty="0">
                <a:latin typeface="+mj-ea"/>
                <a:ea typeface="+mj-ea"/>
              </a:rPr>
              <a:t>，努力学习先进的密码技术，为</a:t>
            </a:r>
            <a:r>
              <a:rPr lang="zh-CN" altLang="en-US" sz="1800" b="1" dirty="0">
                <a:solidFill>
                  <a:srgbClr val="C00000"/>
                </a:solidFill>
                <a:latin typeface="+mj-ea"/>
                <a:ea typeface="+mj-ea"/>
              </a:rPr>
              <a:t>国家和社会</a:t>
            </a:r>
            <a:r>
              <a:rPr lang="zh-CN" altLang="en-US" sz="1800" dirty="0">
                <a:latin typeface="+mj-ea"/>
                <a:ea typeface="+mj-ea"/>
              </a:rPr>
              <a:t>做出应有的贡献</a:t>
            </a:r>
          </a:p>
        </p:txBody>
      </p:sp>
      <p:sp>
        <p:nvSpPr>
          <p:cNvPr id="6" name="文本框 5">
            <a:extLst>
              <a:ext uri="{FF2B5EF4-FFF2-40B4-BE49-F238E27FC236}">
                <a16:creationId xmlns:a16="http://schemas.microsoft.com/office/drawing/2014/main" id="{1E7F5D23-4EBE-4643-C042-0EDF64FAD3D0}"/>
              </a:ext>
            </a:extLst>
          </p:cNvPr>
          <p:cNvSpPr txBox="1"/>
          <p:nvPr/>
        </p:nvSpPr>
        <p:spPr>
          <a:xfrm>
            <a:off x="5028953" y="4136788"/>
            <a:ext cx="2954260" cy="560153"/>
          </a:xfrm>
          <a:prstGeom prst="rect">
            <a:avLst/>
          </a:prstGeom>
          <a:solidFill>
            <a:srgbClr val="C00000"/>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服务国家社会</a:t>
            </a:r>
          </a:p>
        </p:txBody>
      </p:sp>
      <p:pic>
        <p:nvPicPr>
          <p:cNvPr id="7" name="图片 6">
            <a:extLst>
              <a:ext uri="{FF2B5EF4-FFF2-40B4-BE49-F238E27FC236}">
                <a16:creationId xmlns:a16="http://schemas.microsoft.com/office/drawing/2014/main" id="{8A436480-0889-DBC3-A8CF-83878A806319}"/>
              </a:ext>
            </a:extLst>
          </p:cNvPr>
          <p:cNvPicPr>
            <a:picLocks noChangeAspect="1"/>
          </p:cNvPicPr>
          <p:nvPr/>
        </p:nvPicPr>
        <p:blipFill>
          <a:blip r:embed="rId2"/>
          <a:stretch>
            <a:fillRect/>
          </a:stretch>
        </p:blipFill>
        <p:spPr>
          <a:xfrm>
            <a:off x="2112213" y="3741638"/>
            <a:ext cx="2429226" cy="1916281"/>
          </a:xfrm>
          <a:custGeom>
            <a:avLst/>
            <a:gdLst>
              <a:gd name="connsiteX0" fmla="*/ 0 w 3282796"/>
              <a:gd name="connsiteY0" fmla="*/ 0 h 4716212"/>
              <a:gd name="connsiteX1" fmla="*/ 3282796 w 3282796"/>
              <a:gd name="connsiteY1" fmla="*/ 0 h 4716212"/>
              <a:gd name="connsiteX2" fmla="*/ 3282796 w 3282796"/>
              <a:gd name="connsiteY2" fmla="*/ 4716212 h 4716212"/>
              <a:gd name="connsiteX3" fmla="*/ 0 w 3282796"/>
              <a:gd name="connsiteY3" fmla="*/ 4716212 h 4716212"/>
            </a:gdLst>
            <a:ahLst/>
            <a:cxnLst>
              <a:cxn ang="0">
                <a:pos x="connsiteX0" y="connsiteY0"/>
              </a:cxn>
              <a:cxn ang="0">
                <a:pos x="connsiteX1" y="connsiteY1"/>
              </a:cxn>
              <a:cxn ang="0">
                <a:pos x="connsiteX2" y="connsiteY2"/>
              </a:cxn>
              <a:cxn ang="0">
                <a:pos x="connsiteX3" y="connsiteY3"/>
              </a:cxn>
            </a:cxnLst>
            <a:rect l="l" t="t" r="r" b="b"/>
            <a:pathLst>
              <a:path w="3282796" h="4716212">
                <a:moveTo>
                  <a:pt x="0" y="0"/>
                </a:moveTo>
                <a:lnTo>
                  <a:pt x="3282796" y="0"/>
                </a:lnTo>
                <a:lnTo>
                  <a:pt x="3282796" y="4716212"/>
                </a:lnTo>
                <a:lnTo>
                  <a:pt x="0" y="4716212"/>
                </a:lnTo>
                <a:close/>
              </a:path>
            </a:pathLst>
          </a:custGeom>
          <a:solidFill>
            <a:srgbClr val="F2A900">
              <a:lumMod val="40000"/>
              <a:lumOff val="60000"/>
            </a:srgbClr>
          </a:solidFill>
          <a:ln w="98425">
            <a:solidFill>
              <a:srgbClr val="FFFFFF"/>
            </a:solidFill>
            <a:miter lim="800000"/>
          </a:ln>
          <a:effectLst>
            <a:outerShdw blurRad="368300" dist="50800" dir="5400000" sx="97000" sy="97000" algn="t" rotWithShape="0">
              <a:prstClr val="black">
                <a:alpha val="26000"/>
              </a:prstClr>
            </a:outerShdw>
          </a:effectLst>
        </p:spPr>
      </p:pic>
      <p:pic>
        <p:nvPicPr>
          <p:cNvPr id="8" name="图片 7">
            <a:extLst>
              <a:ext uri="{FF2B5EF4-FFF2-40B4-BE49-F238E27FC236}">
                <a16:creationId xmlns:a16="http://schemas.microsoft.com/office/drawing/2014/main" id="{AD47C0ED-6B67-1C20-C459-2AA95569B0A4}"/>
              </a:ext>
            </a:extLst>
          </p:cNvPr>
          <p:cNvPicPr>
            <a:picLocks noChangeAspect="1"/>
          </p:cNvPicPr>
          <p:nvPr/>
        </p:nvPicPr>
        <p:blipFill rotWithShape="1">
          <a:blip r:embed="rId3"/>
          <a:srcRect l="11016" r="10545"/>
          <a:stretch/>
        </p:blipFill>
        <p:spPr>
          <a:xfrm>
            <a:off x="2136649" y="1303891"/>
            <a:ext cx="2380357" cy="1931647"/>
          </a:xfrm>
          <a:custGeom>
            <a:avLst/>
            <a:gdLst>
              <a:gd name="connsiteX0" fmla="*/ 0 w 3282796"/>
              <a:gd name="connsiteY0" fmla="*/ 0 h 4716212"/>
              <a:gd name="connsiteX1" fmla="*/ 3282796 w 3282796"/>
              <a:gd name="connsiteY1" fmla="*/ 0 h 4716212"/>
              <a:gd name="connsiteX2" fmla="*/ 3282796 w 3282796"/>
              <a:gd name="connsiteY2" fmla="*/ 4716212 h 4716212"/>
              <a:gd name="connsiteX3" fmla="*/ 0 w 3282796"/>
              <a:gd name="connsiteY3" fmla="*/ 4716212 h 4716212"/>
            </a:gdLst>
            <a:ahLst/>
            <a:cxnLst>
              <a:cxn ang="0">
                <a:pos x="connsiteX0" y="connsiteY0"/>
              </a:cxn>
              <a:cxn ang="0">
                <a:pos x="connsiteX1" y="connsiteY1"/>
              </a:cxn>
              <a:cxn ang="0">
                <a:pos x="connsiteX2" y="connsiteY2"/>
              </a:cxn>
              <a:cxn ang="0">
                <a:pos x="connsiteX3" y="connsiteY3"/>
              </a:cxn>
            </a:cxnLst>
            <a:rect l="l" t="t" r="r" b="b"/>
            <a:pathLst>
              <a:path w="3282796" h="4716212">
                <a:moveTo>
                  <a:pt x="0" y="0"/>
                </a:moveTo>
                <a:lnTo>
                  <a:pt x="3282796" y="0"/>
                </a:lnTo>
                <a:lnTo>
                  <a:pt x="3282796" y="4716212"/>
                </a:lnTo>
                <a:lnTo>
                  <a:pt x="0" y="4716212"/>
                </a:lnTo>
                <a:close/>
              </a:path>
            </a:pathLst>
          </a:custGeom>
          <a:solidFill>
            <a:srgbClr val="F2A900">
              <a:lumMod val="40000"/>
              <a:lumOff val="60000"/>
            </a:srgbClr>
          </a:solidFill>
          <a:ln w="98425">
            <a:solidFill>
              <a:srgbClr val="FFFFFF"/>
            </a:solidFill>
            <a:miter lim="800000"/>
          </a:ln>
          <a:effectLst>
            <a:outerShdw blurRad="368300" dist="50800" dir="5400000" sx="97000" sy="97000" algn="t" rotWithShape="0">
              <a:prstClr val="black">
                <a:alpha val="26000"/>
              </a:prstClr>
            </a:outerShdw>
          </a:effectLst>
        </p:spPr>
      </p:pic>
    </p:spTree>
    <p:extLst>
      <p:ext uri="{BB962C8B-B14F-4D97-AF65-F5344CB8AC3E}">
        <p14:creationId xmlns:p14="http://schemas.microsoft.com/office/powerpoint/2010/main" val="3928893954"/>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sp>
        <p:nvSpPr>
          <p:cNvPr id="8" name="矩形 7"/>
          <p:cNvSpPr/>
          <p:nvPr/>
        </p:nvSpPr>
        <p:spPr>
          <a:xfrm>
            <a:off x="2175387" y="966400"/>
            <a:ext cx="9374748"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9" name="标题 1"/>
          <p:cNvSpPr txBox="1"/>
          <p:nvPr/>
        </p:nvSpPr>
        <p:spPr>
          <a:xfrm>
            <a:off x="2981579" y="1853564"/>
            <a:ext cx="6428799"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300" normalizeH="0" baseline="0" noProof="0" dirty="0">
                <a:ln>
                  <a:noFill/>
                </a:ln>
                <a:solidFill>
                  <a:srgbClr val="006C39"/>
                </a:solidFill>
                <a:effectLst/>
                <a:uLnTx/>
                <a:uFillTx/>
                <a:latin typeface="Arial Black" panose="020B0A04020102020204"/>
                <a:ea typeface="微软雅黑" panose="020B0503020204020204" pitchFamily="34" charset="-122"/>
                <a:cs typeface="+mj-cs"/>
              </a:rPr>
              <a:t>作业</a:t>
            </a:r>
          </a:p>
        </p:txBody>
      </p:sp>
      <p:sp>
        <p:nvSpPr>
          <p:cNvPr id="10" name="文本框"/>
          <p:cNvSpPr txBox="1"/>
          <p:nvPr/>
        </p:nvSpPr>
        <p:spPr>
          <a:xfrm>
            <a:off x="2929960" y="2960469"/>
            <a:ext cx="2512194" cy="1961050"/>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latin typeface="Arial" panose="020B0604020202020204"/>
              </a:rPr>
              <a:t>调研你感兴趣的一种密码产品，了解其应用场景，掌握其密钥设置、安全功能的原理。</a:t>
            </a:r>
          </a:p>
        </p:txBody>
      </p:sp>
      <p:pic>
        <p:nvPicPr>
          <p:cNvPr id="2" name="图片 1">
            <a:extLst>
              <a:ext uri="{FF2B5EF4-FFF2-40B4-BE49-F238E27FC236}">
                <a16:creationId xmlns:a16="http://schemas.microsoft.com/office/drawing/2014/main" id="{EC8B1689-5415-C45A-D88F-F0E304C668AC}"/>
              </a:ext>
            </a:extLst>
          </p:cNvPr>
          <p:cNvPicPr>
            <a:picLocks noChangeAspect="1"/>
          </p:cNvPicPr>
          <p:nvPr/>
        </p:nvPicPr>
        <p:blipFill rotWithShape="1">
          <a:blip r:embed="rId4">
            <a:extLst>
              <a:ext uri="{28A0092B-C50C-407E-A947-70E740481C1C}">
                <a14:useLocalDpi xmlns:a14="http://schemas.microsoft.com/office/drawing/2010/main" val="0"/>
              </a:ext>
            </a:extLst>
          </a:blip>
          <a:srcRect r="644"/>
          <a:stretch/>
        </p:blipFill>
        <p:spPr>
          <a:xfrm>
            <a:off x="6082159" y="1611956"/>
            <a:ext cx="4966842" cy="3871392"/>
          </a:xfrm>
          <a:prstGeom prst="rect">
            <a:avLst/>
          </a:prstGeom>
        </p:spPr>
      </p:pic>
    </p:spTree>
    <p:extLst>
      <p:ext uri="{BB962C8B-B14F-4D97-AF65-F5344CB8AC3E}">
        <p14:creationId xmlns:p14="http://schemas.microsoft.com/office/powerpoint/2010/main" val="273338864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0948D-0E85-CC70-912C-FC9675AFEA87}"/>
              </a:ext>
            </a:extLst>
          </p:cNvPr>
          <p:cNvSpPr>
            <a:spLocks noGrp="1"/>
          </p:cNvSpPr>
          <p:nvPr>
            <p:ph type="title"/>
          </p:nvPr>
        </p:nvSpPr>
        <p:spPr/>
        <p:txBody>
          <a:bodyPr/>
          <a:lstStyle/>
          <a:p>
            <a:r>
              <a:rPr lang="en-US" altLang="zh-CN" dirty="0" err="1"/>
              <a:t>IPSec</a:t>
            </a:r>
            <a:r>
              <a:rPr lang="en-US" altLang="zh-CN" dirty="0"/>
              <a:t> VPN</a:t>
            </a:r>
            <a:r>
              <a:rPr lang="zh-CN" altLang="en-US" dirty="0"/>
              <a:t>产品</a:t>
            </a:r>
            <a:r>
              <a:rPr lang="en-US" altLang="zh-CN" dirty="0"/>
              <a:t>/SSL VPN</a:t>
            </a:r>
            <a:r>
              <a:rPr lang="zh-CN" altLang="en-US" dirty="0"/>
              <a:t>产品示例</a:t>
            </a:r>
          </a:p>
        </p:txBody>
      </p:sp>
      <p:pic>
        <p:nvPicPr>
          <p:cNvPr id="1030" name="Picture 6">
            <a:extLst>
              <a:ext uri="{FF2B5EF4-FFF2-40B4-BE49-F238E27FC236}">
                <a16:creationId xmlns:a16="http://schemas.microsoft.com/office/drawing/2014/main" id="{D2419F1A-6027-3FBE-62D3-7FC3A5367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3" y="2696445"/>
            <a:ext cx="6778336" cy="146510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183E870-D678-71F8-2409-36387763C385}"/>
              </a:ext>
            </a:extLst>
          </p:cNvPr>
          <p:cNvPicPr>
            <a:picLocks noChangeAspect="1"/>
          </p:cNvPicPr>
          <p:nvPr/>
        </p:nvPicPr>
        <p:blipFill rotWithShape="1">
          <a:blip r:embed="rId3">
            <a:extLst>
              <a:ext uri="{28A0092B-C50C-407E-A947-70E740481C1C}">
                <a14:useLocalDpi xmlns:a14="http://schemas.microsoft.com/office/drawing/2010/main" val="0"/>
              </a:ext>
            </a:extLst>
          </a:blip>
          <a:srcRect r="1156"/>
          <a:stretch/>
        </p:blipFill>
        <p:spPr>
          <a:xfrm>
            <a:off x="6884019" y="1581198"/>
            <a:ext cx="4858038" cy="3806215"/>
          </a:xfrm>
          <a:prstGeom prst="rect">
            <a:avLst/>
          </a:prstGeom>
        </p:spPr>
      </p:pic>
      <p:sp>
        <p:nvSpPr>
          <p:cNvPr id="5" name="文本框 4">
            <a:extLst>
              <a:ext uri="{FF2B5EF4-FFF2-40B4-BE49-F238E27FC236}">
                <a16:creationId xmlns:a16="http://schemas.microsoft.com/office/drawing/2014/main" id="{3DE84EA2-8EF7-03C7-A7DD-9A06983CC824}"/>
              </a:ext>
            </a:extLst>
          </p:cNvPr>
          <p:cNvSpPr txBox="1"/>
          <p:nvPr/>
        </p:nvSpPr>
        <p:spPr>
          <a:xfrm>
            <a:off x="3699375" y="6348870"/>
            <a:ext cx="7379134" cy="369332"/>
          </a:xfrm>
          <a:prstGeom prst="rect">
            <a:avLst/>
          </a:prstGeom>
          <a:no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参考：渔翁信息技术股份有限公司，https://www.fisec.cn/1408.html</a:t>
            </a:r>
          </a:p>
        </p:txBody>
      </p:sp>
    </p:spTree>
    <p:extLst>
      <p:ext uri="{BB962C8B-B14F-4D97-AF65-F5344CB8AC3E}">
        <p14:creationId xmlns:p14="http://schemas.microsoft.com/office/powerpoint/2010/main" val="3721794354"/>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979596"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北京理工大学网络空间安全学院</a:t>
            </a:r>
          </a:p>
        </p:txBody>
      </p:sp>
      <p:sp>
        <p:nvSpPr>
          <p:cNvPr id="22" name="文本框 21"/>
          <p:cNvSpPr txBox="1"/>
          <p:nvPr/>
        </p:nvSpPr>
        <p:spPr>
          <a:xfrm>
            <a:off x="7608346" y="5112604"/>
            <a:ext cx="3714570" cy="304250"/>
          </a:xfrm>
          <a:prstGeom prst="rect">
            <a:avLst/>
          </a:prstGeom>
          <a:noFill/>
        </p:spPr>
        <p:txBody>
          <a:bodyPr wrap="square" lIns="0" tIns="0" rIns="0" bIns="0" rtlCol="0">
            <a:spAutoFit/>
          </a:bodyPr>
          <a:lstStyle/>
          <a:p>
            <a:pPr algn="l">
              <a:lnSpc>
                <a:spcPct val="120000"/>
              </a:lnSpc>
            </a:pPr>
            <a:fld id="{D421250B-0E4E-4464-9262-DD19598EBE82}" type="datetime2">
              <a:rPr lang="zh-CN" altLang="en-US" spc="300" smtClean="0">
                <a:solidFill>
                  <a:schemeClr val="bg1">
                    <a:alpha val="90000"/>
                  </a:schemeClr>
                </a:solidFill>
                <a:latin typeface="+mn-ea"/>
              </a:rPr>
              <a:t>2023年7月7日</a:t>
            </a:fld>
            <a:endParaRPr lang="zh-CN" altLang="en-US" spc="300" dirty="0">
              <a:solidFill>
                <a:schemeClr val="bg1">
                  <a:alpha val="90000"/>
                </a:schemeClr>
              </a:solidFill>
              <a:latin typeface="+mn-ea"/>
            </a:endParaRPr>
          </a:p>
        </p:txBody>
      </p:sp>
      <p:sp>
        <p:nvSpPr>
          <p:cNvPr id="23" name="文本框 22"/>
          <p:cNvSpPr txBox="1"/>
          <p:nvPr/>
        </p:nvSpPr>
        <p:spPr>
          <a:xfrm>
            <a:off x="4622801" y="2011086"/>
            <a:ext cx="6914815" cy="94487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谢谢大家！</a:t>
            </a:r>
          </a:p>
        </p:txBody>
      </p:sp>
    </p:spTree>
    <p:extLst>
      <p:ext uri="{BB962C8B-B14F-4D97-AF65-F5344CB8AC3E}">
        <p14:creationId xmlns:p14="http://schemas.microsoft.com/office/powerpoint/2010/main" val="2773629140"/>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BB5F5-4CFB-56C2-1D8C-360E4198442B}"/>
              </a:ext>
            </a:extLst>
          </p:cNvPr>
          <p:cNvSpPr>
            <a:spLocks noGrp="1"/>
          </p:cNvSpPr>
          <p:nvPr>
            <p:ph type="title"/>
          </p:nvPr>
        </p:nvSpPr>
        <p:spPr/>
        <p:txBody>
          <a:bodyPr/>
          <a:lstStyle/>
          <a:p>
            <a:r>
              <a:rPr lang="zh-CN" altLang="en-US" dirty="0"/>
              <a:t>商用密码产品认证规则</a:t>
            </a:r>
          </a:p>
        </p:txBody>
      </p:sp>
      <p:sp>
        <p:nvSpPr>
          <p:cNvPr id="3" name="文本框 2">
            <a:extLst>
              <a:ext uri="{FF2B5EF4-FFF2-40B4-BE49-F238E27FC236}">
                <a16:creationId xmlns:a16="http://schemas.microsoft.com/office/drawing/2014/main" id="{EBA7FF05-D63F-EC35-F582-5CBEE0EB73F6}"/>
              </a:ext>
            </a:extLst>
          </p:cNvPr>
          <p:cNvSpPr txBox="1"/>
          <p:nvPr/>
        </p:nvSpPr>
        <p:spPr>
          <a:xfrm>
            <a:off x="426697" y="1075592"/>
            <a:ext cx="11408884" cy="347787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a:t>
            </a:r>
            <a:r>
              <a:rPr lang="zh-CN" altLang="en-US" sz="2000" dirty="0">
                <a:latin typeface="+mn-ea"/>
                <a:ea typeface="+mn-ea"/>
              </a:rPr>
              <a:t>商用密码产品认证规则</a:t>
            </a:r>
            <a:r>
              <a:rPr lang="en-US" altLang="zh-CN" sz="2000" dirty="0">
                <a:latin typeface="+mn-ea"/>
                <a:ea typeface="+mn-ea"/>
              </a:rPr>
              <a:t>》</a:t>
            </a:r>
            <a:r>
              <a:rPr lang="zh-CN" altLang="en-US" sz="2000" dirty="0">
                <a:latin typeface="+mn-ea"/>
                <a:ea typeface="+mn-ea"/>
              </a:rPr>
              <a:t>规定商用密码产品认证模式为：型式试验</a:t>
            </a:r>
            <a:r>
              <a:rPr lang="en-US" altLang="zh-CN" sz="2000" dirty="0">
                <a:latin typeface="+mn-ea"/>
                <a:ea typeface="+mn-ea"/>
              </a:rPr>
              <a:t>+</a:t>
            </a:r>
            <a:r>
              <a:rPr lang="zh-CN" altLang="en-US" sz="2000" dirty="0">
                <a:latin typeface="+mn-ea"/>
                <a:ea typeface="+mn-ea"/>
              </a:rPr>
              <a:t>初始工厂检查</a:t>
            </a:r>
            <a:r>
              <a:rPr lang="en-US" altLang="zh-CN" sz="2000" dirty="0">
                <a:latin typeface="+mn-ea"/>
                <a:ea typeface="+mn-ea"/>
              </a:rPr>
              <a:t>+</a:t>
            </a:r>
            <a:r>
              <a:rPr lang="zh-CN" altLang="en-US" sz="2000" dirty="0">
                <a:latin typeface="+mn-ea"/>
                <a:ea typeface="+mn-ea"/>
              </a:rPr>
              <a:t>获证后监督</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1</a:t>
            </a:r>
            <a:r>
              <a:rPr lang="zh-CN" altLang="en-US" sz="2000" dirty="0">
                <a:latin typeface="+mn-ea"/>
                <a:ea typeface="+mn-ea"/>
              </a:rPr>
              <a:t>、型式试验（</a:t>
            </a:r>
            <a:r>
              <a:rPr lang="en-US" altLang="zh-CN" sz="2000" dirty="0">
                <a:latin typeface="+mn-ea"/>
                <a:ea typeface="+mn-ea"/>
              </a:rPr>
              <a:t>Type Test</a:t>
            </a:r>
            <a:r>
              <a:rPr lang="zh-CN" altLang="en-US" sz="2000" dirty="0">
                <a:latin typeface="+mn-ea"/>
                <a:ea typeface="+mn-ea"/>
              </a:rPr>
              <a:t>）：是为了</a:t>
            </a:r>
            <a:r>
              <a:rPr lang="zh-CN" altLang="en-US" sz="2000" b="1" dirty="0">
                <a:solidFill>
                  <a:srgbClr val="C00000"/>
                </a:solidFill>
                <a:latin typeface="+mn-ea"/>
                <a:ea typeface="+mn-ea"/>
              </a:rPr>
              <a:t>验证产品</a:t>
            </a:r>
            <a:r>
              <a:rPr lang="zh-CN" altLang="en-US" sz="2000" dirty="0">
                <a:latin typeface="+mn-ea"/>
                <a:ea typeface="+mn-ea"/>
              </a:rPr>
              <a:t>能否满足技术规范的全部要求所</a:t>
            </a:r>
            <a:r>
              <a:rPr lang="zh-CN" altLang="en-US" sz="2000" b="1" dirty="0">
                <a:solidFill>
                  <a:srgbClr val="C00000"/>
                </a:solidFill>
                <a:latin typeface="+mn-ea"/>
                <a:ea typeface="+mn-ea"/>
              </a:rPr>
              <a:t>进行的试验</a:t>
            </a:r>
            <a:endParaRPr lang="en-US" altLang="zh-CN" sz="2000" b="1" dirty="0">
              <a:solidFill>
                <a:srgbClr val="C0000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认证机构应根据认证委托资料制定型式试验方案，包括型式试验的样品要求和数量、检测标准项目、检测机构信息等，并通知认证委托人</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认证委托人应按型式试验方案提供样品至检测机构，并保证样品与实际生产产品一致；必要时，认证机构也可采用生产现场抽样的方式获得样品。认证委托人可在认证结束后取回型式试验样品</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检测机构应对型式试验全过程作出完整记录，并妥善管理、保存、保密相关资料，确保在认证有效期内检测结果可追溯。型式试验结束后，及时向认证机构和认证委托人出具型式试验报告</a:t>
            </a:r>
            <a:endParaRPr lang="en-US" altLang="zh-CN" sz="2000" dirty="0">
              <a:latin typeface="+mn-ea"/>
              <a:ea typeface="+mn-ea"/>
            </a:endParaRPr>
          </a:p>
        </p:txBody>
      </p:sp>
    </p:spTree>
    <p:extLst>
      <p:ext uri="{BB962C8B-B14F-4D97-AF65-F5344CB8AC3E}">
        <p14:creationId xmlns:p14="http://schemas.microsoft.com/office/powerpoint/2010/main" val="2050750511"/>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BB5F5-4CFB-56C2-1D8C-360E4198442B}"/>
              </a:ext>
            </a:extLst>
          </p:cNvPr>
          <p:cNvSpPr>
            <a:spLocks noGrp="1"/>
          </p:cNvSpPr>
          <p:nvPr>
            <p:ph type="title"/>
          </p:nvPr>
        </p:nvSpPr>
        <p:spPr/>
        <p:txBody>
          <a:bodyPr/>
          <a:lstStyle/>
          <a:p>
            <a:r>
              <a:rPr lang="zh-CN" altLang="en-US" dirty="0"/>
              <a:t>商用密码产品认证规则</a:t>
            </a:r>
          </a:p>
        </p:txBody>
      </p:sp>
      <p:sp>
        <p:nvSpPr>
          <p:cNvPr id="3" name="文本框 2">
            <a:extLst>
              <a:ext uri="{FF2B5EF4-FFF2-40B4-BE49-F238E27FC236}">
                <a16:creationId xmlns:a16="http://schemas.microsoft.com/office/drawing/2014/main" id="{EBA7FF05-D63F-EC35-F582-5CBEE0EB73F6}"/>
              </a:ext>
            </a:extLst>
          </p:cNvPr>
          <p:cNvSpPr txBox="1"/>
          <p:nvPr/>
        </p:nvSpPr>
        <p:spPr>
          <a:xfrm>
            <a:off x="426697" y="913365"/>
            <a:ext cx="11338605" cy="532453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2</a:t>
            </a:r>
            <a:r>
              <a:rPr lang="zh-CN" altLang="en-US" sz="2000" dirty="0">
                <a:latin typeface="+mn-ea"/>
                <a:ea typeface="+mn-ea"/>
              </a:rPr>
              <a:t>、初始工厂检查</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认证机构应根据产品认证通用要求，结合</a:t>
            </a:r>
            <a:r>
              <a:rPr lang="en-US" altLang="zh-CN" sz="2000" dirty="0">
                <a:latin typeface="+mn-ea"/>
                <a:ea typeface="+mn-ea"/>
              </a:rPr>
              <a:t>GM/T 0065《</a:t>
            </a:r>
            <a:r>
              <a:rPr lang="zh-CN" altLang="en-US" sz="2000" dirty="0">
                <a:latin typeface="+mn-ea"/>
                <a:ea typeface="+mn-ea"/>
              </a:rPr>
              <a:t>商用密码产品生产和保障能力建设规范</a:t>
            </a:r>
            <a:r>
              <a:rPr lang="en-US" altLang="zh-CN" sz="2000" dirty="0">
                <a:latin typeface="+mn-ea"/>
                <a:ea typeface="+mn-ea"/>
              </a:rPr>
              <a:t>》</a:t>
            </a:r>
            <a:r>
              <a:rPr lang="zh-CN" altLang="en-US" sz="2000" dirty="0">
                <a:latin typeface="+mn-ea"/>
                <a:ea typeface="+mn-ea"/>
              </a:rPr>
              <a:t>、</a:t>
            </a:r>
            <a:r>
              <a:rPr lang="en-US" altLang="zh-CN" sz="2000" dirty="0">
                <a:latin typeface="+mn-ea"/>
                <a:ea typeface="+mn-ea"/>
              </a:rPr>
              <a:t>GM/T 0066《</a:t>
            </a:r>
            <a:r>
              <a:rPr lang="zh-CN" altLang="en-US" sz="2000" dirty="0">
                <a:latin typeface="+mn-ea"/>
                <a:ea typeface="+mn-ea"/>
              </a:rPr>
              <a:t>商用密码产品生产和保障能力建设实施指南</a:t>
            </a:r>
            <a:r>
              <a:rPr lang="en-US" altLang="zh-CN" sz="2000" dirty="0">
                <a:latin typeface="+mn-ea"/>
                <a:ea typeface="+mn-ea"/>
              </a:rPr>
              <a:t>》</a:t>
            </a:r>
            <a:r>
              <a:rPr lang="zh-CN" altLang="en-US" sz="2000" dirty="0">
                <a:latin typeface="+mn-ea"/>
                <a:ea typeface="+mn-ea"/>
              </a:rPr>
              <a:t>等标准对认证委托产品的生产企业实施初始工厂检查，检查内容包括其生产能力、质量保障能力、安全保障能力和产品一致性控制能力等</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3</a:t>
            </a:r>
            <a:r>
              <a:rPr lang="zh-CN" altLang="en-US" sz="2000" dirty="0">
                <a:latin typeface="+mn-ea"/>
                <a:ea typeface="+mn-ea"/>
              </a:rPr>
              <a:t>、获证后监督</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认证机构应对认证有效期内的获证产品和生产企业进行持续监督。获证后监督可不预先通知生产企业，一般采用工厂检查的方式实施，必要时可在生产现场或市场抽样检测</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补充说明：</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认证评价与决定</a:t>
            </a:r>
            <a:r>
              <a:rPr lang="zh-CN" altLang="en-US" sz="2000" dirty="0">
                <a:latin typeface="+mn-ea"/>
                <a:ea typeface="+mn-ea"/>
              </a:rPr>
              <a:t>：认证机构对型式试验、初始工厂检查结论和相关资料信息进行综合评价，作出认证决定。对符合认证要求的，颁发认证证书并允许使用认证标志；对暂不符合认证要求的，可要求认证委托人限期整改，整改后仍不符合的则书面通知认证委托人终止认证</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认证时限</a:t>
            </a:r>
            <a:r>
              <a:rPr lang="zh-CN" altLang="en-US" sz="2000" dirty="0">
                <a:latin typeface="+mn-ea"/>
                <a:ea typeface="+mn-ea"/>
              </a:rPr>
              <a:t>：认证机构应对认证各环节的时限做出明确规定，并确保相关工作按时限要求完成；认证委托人须对认证活动予以积极配合</a:t>
            </a:r>
            <a:endParaRPr lang="en-US" altLang="zh-CN" sz="2000" dirty="0">
              <a:latin typeface="+mn-ea"/>
              <a:ea typeface="+mn-ea"/>
            </a:endParaRPr>
          </a:p>
        </p:txBody>
      </p:sp>
    </p:spTree>
    <p:extLst>
      <p:ext uri="{BB962C8B-B14F-4D97-AF65-F5344CB8AC3E}">
        <p14:creationId xmlns:p14="http://schemas.microsoft.com/office/powerpoint/2010/main" val="408260203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BB5F5-4CFB-56C2-1D8C-360E4198442B}"/>
              </a:ext>
            </a:extLst>
          </p:cNvPr>
          <p:cNvSpPr>
            <a:spLocks noGrp="1"/>
          </p:cNvSpPr>
          <p:nvPr>
            <p:ph type="title"/>
          </p:nvPr>
        </p:nvSpPr>
        <p:spPr/>
        <p:txBody>
          <a:bodyPr/>
          <a:lstStyle/>
          <a:p>
            <a:r>
              <a:rPr lang="zh-CN" altLang="en-US" dirty="0"/>
              <a:t>商用密码产品认证目录</a:t>
            </a:r>
          </a:p>
        </p:txBody>
      </p:sp>
      <p:sp>
        <p:nvSpPr>
          <p:cNvPr id="8" name="文本框 7">
            <a:extLst>
              <a:ext uri="{FF2B5EF4-FFF2-40B4-BE49-F238E27FC236}">
                <a16:creationId xmlns:a16="http://schemas.microsoft.com/office/drawing/2014/main" id="{0FD0A2C2-5E39-597C-98AD-F33353236D54}"/>
              </a:ext>
            </a:extLst>
          </p:cNvPr>
          <p:cNvSpPr txBox="1"/>
          <p:nvPr/>
        </p:nvSpPr>
        <p:spPr>
          <a:xfrm>
            <a:off x="566511" y="1002220"/>
            <a:ext cx="7667760" cy="5168081"/>
          </a:xfrm>
          <a:prstGeom prst="rect">
            <a:avLst/>
          </a:prstGeom>
          <a:noFill/>
        </p:spPr>
        <p:txBody>
          <a:bodyPr wrap="square" rtlCol="0">
            <a:spAutoFit/>
          </a:bodyPr>
          <a:lstStyle/>
          <a:p>
            <a:pPr marL="457200" indent="-457200" algn="just" eaLnBrk="1" hangingPunct="1">
              <a:spcBef>
                <a:spcPts val="600"/>
              </a:spcBef>
              <a:spcAft>
                <a:spcPts val="100"/>
              </a:spcAft>
              <a:buClr>
                <a:schemeClr val="tx2"/>
              </a:buClr>
              <a:buFont typeface="+mj-lt"/>
              <a:buAutoNum type="arabicPeriod" startAt="7"/>
            </a:pPr>
            <a:r>
              <a:rPr lang="zh-CN" altLang="en-US" sz="1700" b="1" dirty="0">
                <a:solidFill>
                  <a:srgbClr val="C00000"/>
                </a:solidFill>
                <a:latin typeface="+mn-ea"/>
                <a:ea typeface="+mn-ea"/>
              </a:rPr>
              <a:t>安全认证网关</a:t>
            </a:r>
            <a:r>
              <a:rPr lang="zh-CN" altLang="en-US" sz="1700" dirty="0">
                <a:solidFill>
                  <a:srgbClr val="333333"/>
                </a:solidFill>
                <a:latin typeface="微软雅黑" panose="020B0503020204020204" pitchFamily="34" charset="-122"/>
              </a:rPr>
              <a:t>：采用数字证书为应用系统提供用户管理、身份鉴别、单点登录、传输加密、访问控制和安全审计服务的设备</a:t>
            </a:r>
            <a:endParaRPr lang="en-US" altLang="zh-CN" sz="1700" dirty="0">
              <a:solidFill>
                <a:srgbClr val="333333"/>
              </a:solidFill>
              <a:latin typeface="微软雅黑" panose="020B0503020204020204" pitchFamily="34" charset="-122"/>
            </a:endParaRPr>
          </a:p>
          <a:p>
            <a:pPr marL="457200" indent="-457200" algn="just" eaLnBrk="1" hangingPunct="1">
              <a:spcBef>
                <a:spcPts val="600"/>
              </a:spcBef>
              <a:spcAft>
                <a:spcPts val="100"/>
              </a:spcAft>
              <a:buClr>
                <a:schemeClr val="tx2"/>
              </a:buClr>
              <a:buFont typeface="+mj-lt"/>
              <a:buAutoNum type="arabicPeriod" startAt="7"/>
            </a:pPr>
            <a:r>
              <a:rPr lang="zh-CN" altLang="en-US" sz="1700" b="1" dirty="0">
                <a:solidFill>
                  <a:srgbClr val="C00000"/>
                </a:solidFill>
                <a:latin typeface="+mn-ea"/>
                <a:ea typeface="+mn-ea"/>
              </a:rPr>
              <a:t>密码键盘</a:t>
            </a:r>
            <a:r>
              <a:rPr lang="zh-CN" altLang="en-US" sz="1700" dirty="0">
                <a:solidFill>
                  <a:srgbClr val="333333"/>
                </a:solidFill>
                <a:latin typeface="微软雅黑" panose="020B0503020204020204" pitchFamily="34" charset="-122"/>
              </a:rPr>
              <a:t>：用于保护</a:t>
            </a:r>
            <a:r>
              <a:rPr lang="en-US" altLang="zh-CN" sz="1700" dirty="0">
                <a:solidFill>
                  <a:srgbClr val="333333"/>
                </a:solidFill>
                <a:latin typeface="微软雅黑" panose="020B0503020204020204" pitchFamily="34" charset="-122"/>
              </a:rPr>
              <a:t>PIN </a:t>
            </a:r>
            <a:r>
              <a:rPr lang="zh-CN" altLang="en-US" sz="1700" dirty="0">
                <a:solidFill>
                  <a:srgbClr val="333333"/>
                </a:solidFill>
                <a:latin typeface="微软雅黑" panose="020B0503020204020204" pitchFamily="34" charset="-122"/>
              </a:rPr>
              <a:t>输入安全并对</a:t>
            </a:r>
            <a:r>
              <a:rPr lang="en-US" altLang="zh-CN" sz="1700" dirty="0">
                <a:solidFill>
                  <a:srgbClr val="333333"/>
                </a:solidFill>
                <a:latin typeface="微软雅黑" panose="020B0503020204020204" pitchFamily="34" charset="-122"/>
              </a:rPr>
              <a:t>PIN </a:t>
            </a:r>
            <a:r>
              <a:rPr lang="zh-CN" altLang="en-US" sz="1700" dirty="0">
                <a:solidFill>
                  <a:srgbClr val="333333"/>
                </a:solidFill>
                <a:latin typeface="微软雅黑" panose="020B0503020204020204" pitchFamily="34" charset="-122"/>
              </a:rPr>
              <a:t>进行加密的独立式密码模块。包括</a:t>
            </a:r>
            <a:r>
              <a:rPr lang="en-US" altLang="zh-CN" sz="1700" dirty="0">
                <a:solidFill>
                  <a:srgbClr val="333333"/>
                </a:solidFill>
                <a:latin typeface="微软雅黑" panose="020B0503020204020204" pitchFamily="34" charset="-122"/>
              </a:rPr>
              <a:t>POS</a:t>
            </a:r>
            <a:r>
              <a:rPr lang="zh-CN" altLang="en-US" sz="1700" dirty="0">
                <a:solidFill>
                  <a:srgbClr val="333333"/>
                </a:solidFill>
                <a:latin typeface="微软雅黑" panose="020B0503020204020204" pitchFamily="34" charset="-122"/>
              </a:rPr>
              <a:t>主机等设备的外接加密密码键盘和无人值守（自助）终端的加密</a:t>
            </a:r>
            <a:r>
              <a:rPr lang="en-US" altLang="zh-CN" sz="1700" dirty="0">
                <a:solidFill>
                  <a:srgbClr val="333333"/>
                </a:solidFill>
                <a:latin typeface="微软雅黑" panose="020B0503020204020204" pitchFamily="34" charset="-122"/>
              </a:rPr>
              <a:t>PIN</a:t>
            </a:r>
            <a:r>
              <a:rPr lang="zh-CN" altLang="en-US" sz="1700" dirty="0">
                <a:solidFill>
                  <a:srgbClr val="333333"/>
                </a:solidFill>
                <a:latin typeface="微软雅黑" panose="020B0503020204020204" pitchFamily="34" charset="-122"/>
              </a:rPr>
              <a:t>键盘</a:t>
            </a:r>
            <a:endParaRPr lang="en-US" altLang="zh-CN" sz="1700" dirty="0">
              <a:solidFill>
                <a:srgbClr val="333333"/>
              </a:solidFill>
              <a:latin typeface="微软雅黑" panose="020B0503020204020204" pitchFamily="34" charset="-122"/>
            </a:endParaRPr>
          </a:p>
          <a:p>
            <a:pPr marL="457200" indent="-457200" algn="just" eaLnBrk="1" hangingPunct="1">
              <a:spcBef>
                <a:spcPts val="600"/>
              </a:spcBef>
              <a:spcAft>
                <a:spcPts val="100"/>
              </a:spcAft>
              <a:buClr>
                <a:schemeClr val="tx2"/>
              </a:buClr>
              <a:buFont typeface="+mj-lt"/>
              <a:buAutoNum type="arabicPeriod" startAt="7"/>
            </a:pPr>
            <a:r>
              <a:rPr lang="zh-CN" altLang="en-US" sz="1700" b="1" dirty="0">
                <a:solidFill>
                  <a:srgbClr val="C00000"/>
                </a:solidFill>
                <a:latin typeface="+mn-ea"/>
                <a:ea typeface="+mn-ea"/>
              </a:rPr>
              <a:t>金融数据密码机</a:t>
            </a:r>
            <a:r>
              <a:rPr lang="zh-CN" altLang="en-US" sz="1700" b="0" i="0" dirty="0">
                <a:solidFill>
                  <a:srgbClr val="333333"/>
                </a:solidFill>
                <a:effectLst/>
                <a:latin typeface="微软雅黑" panose="020B0503020204020204" pitchFamily="34" charset="-122"/>
                <a:ea typeface="微软雅黑" panose="020B0503020204020204" pitchFamily="34" charset="-122"/>
              </a:rPr>
              <a:t>：用于确保金融数据安全，并符合金融磁条卡、</a:t>
            </a:r>
            <a:r>
              <a:rPr lang="en-US" altLang="zh-CN" sz="1700" b="0" i="0" dirty="0">
                <a:solidFill>
                  <a:srgbClr val="333333"/>
                </a:solidFill>
                <a:effectLst/>
                <a:latin typeface="微软雅黑" panose="020B0503020204020204" pitchFamily="34" charset="-122"/>
                <a:ea typeface="微软雅黑" panose="020B0503020204020204" pitchFamily="34" charset="-122"/>
              </a:rPr>
              <a:t>IC</a:t>
            </a:r>
            <a:r>
              <a:rPr lang="zh-CN" altLang="en-US" sz="1700" b="0" i="0" dirty="0">
                <a:solidFill>
                  <a:srgbClr val="333333"/>
                </a:solidFill>
                <a:effectLst/>
                <a:latin typeface="微软雅黑" panose="020B0503020204020204" pitchFamily="34" charset="-122"/>
                <a:ea typeface="微软雅黑" panose="020B0503020204020204" pitchFamily="34" charset="-122"/>
              </a:rPr>
              <a:t>卡业务特点的，主要实现</a:t>
            </a:r>
            <a:r>
              <a:rPr lang="en-US" altLang="zh-CN" sz="1700" b="0" i="0" dirty="0">
                <a:solidFill>
                  <a:srgbClr val="333333"/>
                </a:solidFill>
                <a:effectLst/>
                <a:latin typeface="微软雅黑" panose="020B0503020204020204" pitchFamily="34" charset="-122"/>
                <a:ea typeface="微软雅黑" panose="020B0503020204020204" pitchFamily="34" charset="-122"/>
              </a:rPr>
              <a:t>PIN</a:t>
            </a:r>
            <a:r>
              <a:rPr lang="zh-CN" altLang="en-US" sz="1700" b="0" i="0" dirty="0">
                <a:solidFill>
                  <a:srgbClr val="333333"/>
                </a:solidFill>
                <a:effectLst/>
                <a:latin typeface="微软雅黑" panose="020B0503020204020204" pitchFamily="34" charset="-122"/>
                <a:ea typeface="微软雅黑" panose="020B0503020204020204" pitchFamily="34" charset="-122"/>
              </a:rPr>
              <a:t>加密、</a:t>
            </a:r>
            <a:r>
              <a:rPr lang="en-US" altLang="zh-CN" sz="1700" b="0" i="0" dirty="0">
                <a:solidFill>
                  <a:srgbClr val="333333"/>
                </a:solidFill>
                <a:effectLst/>
                <a:latin typeface="微软雅黑" panose="020B0503020204020204" pitchFamily="34" charset="-122"/>
                <a:ea typeface="微软雅黑" panose="020B0503020204020204" pitchFamily="34" charset="-122"/>
              </a:rPr>
              <a:t>PIN</a:t>
            </a:r>
            <a:r>
              <a:rPr lang="zh-CN" altLang="en-US" sz="1700" b="0" i="0" dirty="0">
                <a:solidFill>
                  <a:srgbClr val="333333"/>
                </a:solidFill>
                <a:effectLst/>
                <a:latin typeface="微软雅黑" panose="020B0503020204020204" pitchFamily="34" charset="-122"/>
                <a:ea typeface="微软雅黑" panose="020B0503020204020204" pitchFamily="34" charset="-122"/>
              </a:rPr>
              <a:t>转加密、</a:t>
            </a:r>
            <a:r>
              <a:rPr lang="en-US" altLang="zh-CN" sz="1700" b="0" i="0" dirty="0">
                <a:solidFill>
                  <a:srgbClr val="333333"/>
                </a:solidFill>
                <a:effectLst/>
                <a:latin typeface="微软雅黑" panose="020B0503020204020204" pitchFamily="34" charset="-122"/>
                <a:ea typeface="微软雅黑" panose="020B0503020204020204" pitchFamily="34" charset="-122"/>
              </a:rPr>
              <a:t>MAC</a:t>
            </a:r>
            <a:r>
              <a:rPr lang="zh-CN" altLang="en-US" sz="1700" b="0" i="0" dirty="0">
                <a:solidFill>
                  <a:srgbClr val="333333"/>
                </a:solidFill>
                <a:effectLst/>
                <a:latin typeface="微软雅黑" panose="020B0503020204020204" pitchFamily="34" charset="-122"/>
                <a:ea typeface="微软雅黑" panose="020B0503020204020204" pitchFamily="34" charset="-122"/>
              </a:rPr>
              <a:t>产生和校验、数据加解密、签名验证以及密钥管理等密码服务功能的密码设备</a:t>
            </a:r>
            <a:endParaRPr lang="en-US" altLang="zh-CN" sz="1700" b="0" i="0" dirty="0">
              <a:solidFill>
                <a:srgbClr val="333333"/>
              </a:solidFill>
              <a:effectLst/>
              <a:latin typeface="微软雅黑" panose="020B0503020204020204" pitchFamily="34" charset="-122"/>
              <a:ea typeface="微软雅黑" panose="020B0503020204020204" pitchFamily="34" charset="-122"/>
            </a:endParaRPr>
          </a:p>
          <a:p>
            <a:pPr marL="457200" indent="-457200" algn="just" eaLnBrk="1" hangingPunct="1">
              <a:spcBef>
                <a:spcPts val="600"/>
              </a:spcBef>
              <a:spcAft>
                <a:spcPts val="100"/>
              </a:spcAft>
              <a:buClr>
                <a:schemeClr val="tx2"/>
              </a:buClr>
              <a:buFont typeface="+mj-lt"/>
              <a:buAutoNum type="arabicPeriod" startAt="7"/>
            </a:pPr>
            <a:r>
              <a:rPr lang="zh-CN" altLang="en-US" sz="1700" b="1" dirty="0">
                <a:solidFill>
                  <a:srgbClr val="C00000"/>
                </a:solidFill>
                <a:latin typeface="+mn-ea"/>
                <a:ea typeface="+mn-ea"/>
              </a:rPr>
              <a:t>服务器密码机</a:t>
            </a:r>
            <a:r>
              <a:rPr lang="zh-CN" altLang="en-US" sz="1700" dirty="0">
                <a:solidFill>
                  <a:srgbClr val="333333"/>
                </a:solidFill>
                <a:latin typeface="微软雅黑" panose="020B0503020204020204" pitchFamily="34" charset="-122"/>
              </a:rPr>
              <a:t>：能独立或并行为多个应用实体提供密码运算、密钥管理等功能的设备</a:t>
            </a:r>
            <a:endParaRPr lang="en-US" altLang="zh-CN" sz="1700" dirty="0">
              <a:solidFill>
                <a:srgbClr val="333333"/>
              </a:solidFill>
              <a:latin typeface="微软雅黑" panose="020B0503020204020204" pitchFamily="34" charset="-122"/>
            </a:endParaRPr>
          </a:p>
          <a:p>
            <a:pPr marL="457200" indent="-457200" algn="just" eaLnBrk="1" hangingPunct="1">
              <a:spcBef>
                <a:spcPts val="600"/>
              </a:spcBef>
              <a:spcAft>
                <a:spcPts val="100"/>
              </a:spcAft>
              <a:buClr>
                <a:schemeClr val="tx2"/>
              </a:buClr>
              <a:buFont typeface="+mj-lt"/>
              <a:buAutoNum type="arabicPeriod" startAt="7"/>
            </a:pPr>
            <a:r>
              <a:rPr lang="zh-CN" altLang="en-US" sz="1700" b="1" dirty="0">
                <a:solidFill>
                  <a:srgbClr val="C00000"/>
                </a:solidFill>
                <a:latin typeface="+mn-ea"/>
                <a:ea typeface="+mn-ea"/>
              </a:rPr>
              <a:t>签名验签服务器</a:t>
            </a:r>
            <a:r>
              <a:rPr lang="zh-CN" altLang="en-US" sz="1700" b="0" i="0" dirty="0">
                <a:solidFill>
                  <a:srgbClr val="333333"/>
                </a:solidFill>
                <a:effectLst/>
                <a:latin typeface="微软雅黑" panose="020B0503020204020204" pitchFamily="34" charset="-122"/>
                <a:ea typeface="微软雅黑" panose="020B0503020204020204" pitchFamily="34" charset="-122"/>
              </a:rPr>
              <a:t>：用于服务端的，为应用实体提供基于</a:t>
            </a:r>
            <a:r>
              <a:rPr lang="en-US" altLang="zh-CN" sz="1700" b="0" i="0" dirty="0">
                <a:solidFill>
                  <a:srgbClr val="333333"/>
                </a:solidFill>
                <a:effectLst/>
                <a:latin typeface="微软雅黑" panose="020B0503020204020204" pitchFamily="34" charset="-122"/>
                <a:ea typeface="微软雅黑" panose="020B0503020204020204" pitchFamily="34" charset="-122"/>
              </a:rPr>
              <a:t>PKI</a:t>
            </a:r>
            <a:r>
              <a:rPr lang="zh-CN" altLang="en-US" sz="1700" b="0" i="0" dirty="0">
                <a:solidFill>
                  <a:srgbClr val="333333"/>
                </a:solidFill>
                <a:effectLst/>
                <a:latin typeface="微软雅黑" panose="020B0503020204020204" pitchFamily="34" charset="-122"/>
                <a:ea typeface="微软雅黑" panose="020B0503020204020204" pitchFamily="34" charset="-122"/>
              </a:rPr>
              <a:t>体系和数字证书的数字签名、验证签名等运算功能的服务器</a:t>
            </a:r>
            <a:endParaRPr lang="en-US" altLang="zh-CN" sz="1700" b="0" i="0" dirty="0">
              <a:solidFill>
                <a:srgbClr val="333333"/>
              </a:solidFill>
              <a:effectLst/>
              <a:latin typeface="微软雅黑" panose="020B0503020204020204" pitchFamily="34" charset="-122"/>
              <a:ea typeface="微软雅黑" panose="020B0503020204020204" pitchFamily="34" charset="-122"/>
            </a:endParaRPr>
          </a:p>
          <a:p>
            <a:pPr marL="457200" indent="-457200" algn="just" eaLnBrk="1" hangingPunct="1">
              <a:spcBef>
                <a:spcPts val="600"/>
              </a:spcBef>
              <a:spcAft>
                <a:spcPts val="100"/>
              </a:spcAft>
              <a:buClr>
                <a:schemeClr val="tx2"/>
              </a:buClr>
              <a:buFont typeface="+mj-lt"/>
              <a:buAutoNum type="arabicPeriod" startAt="7"/>
            </a:pPr>
            <a:r>
              <a:rPr lang="zh-CN" altLang="en-US" sz="1700" b="1" dirty="0">
                <a:solidFill>
                  <a:srgbClr val="C00000"/>
                </a:solidFill>
                <a:latin typeface="+mn-ea"/>
                <a:ea typeface="+mn-ea"/>
              </a:rPr>
              <a:t>时间戳服务器</a:t>
            </a:r>
            <a:r>
              <a:rPr lang="zh-CN" altLang="en-US" sz="1700" dirty="0">
                <a:solidFill>
                  <a:srgbClr val="333333"/>
                </a:solidFill>
                <a:latin typeface="微软雅黑" panose="020B0503020204020204" pitchFamily="34" charset="-122"/>
              </a:rPr>
              <a:t>：基于公钥密码基础设施应用技术体系框架内的时间戳服务相关设备</a:t>
            </a:r>
            <a:endParaRPr lang="en-US" altLang="zh-CN" sz="1700" dirty="0">
              <a:solidFill>
                <a:srgbClr val="333333"/>
              </a:solidFill>
              <a:latin typeface="微软雅黑" panose="020B0503020204020204" pitchFamily="34" charset="-122"/>
            </a:endParaRPr>
          </a:p>
          <a:p>
            <a:pPr marL="457200" indent="-457200" algn="just" eaLnBrk="1" hangingPunct="1">
              <a:spcBef>
                <a:spcPts val="600"/>
              </a:spcBef>
              <a:spcAft>
                <a:spcPts val="100"/>
              </a:spcAft>
              <a:buClr>
                <a:schemeClr val="tx2"/>
              </a:buClr>
              <a:buFont typeface="+mj-lt"/>
              <a:buAutoNum type="arabicPeriod" startAt="7"/>
            </a:pPr>
            <a:r>
              <a:rPr lang="zh-CN" altLang="en-US" sz="1700" b="1" dirty="0">
                <a:solidFill>
                  <a:srgbClr val="C00000"/>
                </a:solidFill>
                <a:latin typeface="+mn-ea"/>
                <a:ea typeface="+mn-ea"/>
              </a:rPr>
              <a:t>安全门禁系统</a:t>
            </a:r>
            <a:r>
              <a:rPr lang="zh-CN" altLang="en-US" sz="1700" dirty="0">
                <a:solidFill>
                  <a:srgbClr val="333333"/>
                </a:solidFill>
                <a:latin typeface="微软雅黑" panose="020B0503020204020204" pitchFamily="34" charset="-122"/>
              </a:rPr>
              <a:t>：采用密码技术，确定用户身份和用户权限的门禁控制系统</a:t>
            </a:r>
            <a:endParaRPr lang="en-US" altLang="zh-CN" sz="1700" dirty="0">
              <a:solidFill>
                <a:srgbClr val="333333"/>
              </a:solidFill>
              <a:latin typeface="微软雅黑" panose="020B0503020204020204" pitchFamily="34" charset="-122"/>
            </a:endParaRPr>
          </a:p>
          <a:p>
            <a:pPr marL="457200" indent="-457200" eaLnBrk="1" hangingPunct="1">
              <a:spcBef>
                <a:spcPts val="600"/>
              </a:spcBef>
              <a:spcAft>
                <a:spcPts val="100"/>
              </a:spcAft>
              <a:buClr>
                <a:schemeClr val="tx2"/>
              </a:buClr>
              <a:buFont typeface="+mj-lt"/>
              <a:buAutoNum type="arabicPeriod" startAt="7"/>
            </a:pPr>
            <a:r>
              <a:rPr lang="zh-CN" altLang="en-US" sz="1700" b="1" dirty="0">
                <a:solidFill>
                  <a:srgbClr val="C00000"/>
                </a:solidFill>
                <a:latin typeface="+mn-ea"/>
                <a:ea typeface="+mn-ea"/>
              </a:rPr>
              <a:t>动态令牌</a:t>
            </a:r>
            <a:r>
              <a:rPr lang="zh-CN" altLang="en-US" sz="1700" dirty="0">
                <a:solidFill>
                  <a:srgbClr val="333333"/>
                </a:solidFill>
                <a:latin typeface="微软雅黑" panose="020B0503020204020204" pitchFamily="34" charset="-122"/>
              </a:rPr>
              <a:t>：生成并显示动态口令的载体</a:t>
            </a:r>
            <a:br>
              <a:rPr lang="en-US" altLang="zh-CN" sz="1700" dirty="0">
                <a:solidFill>
                  <a:srgbClr val="333333"/>
                </a:solidFill>
                <a:latin typeface="微软雅黑" panose="020B0503020204020204" pitchFamily="34" charset="-122"/>
              </a:rPr>
            </a:br>
            <a:r>
              <a:rPr lang="zh-CN" altLang="en-US" sz="1700" b="1" dirty="0">
                <a:solidFill>
                  <a:srgbClr val="C00000"/>
                </a:solidFill>
                <a:latin typeface="+mn-ea"/>
                <a:ea typeface="+mn-ea"/>
              </a:rPr>
              <a:t>动态令牌认证系统</a:t>
            </a:r>
            <a:r>
              <a:rPr lang="zh-CN" altLang="en-US" sz="1700" dirty="0">
                <a:solidFill>
                  <a:srgbClr val="333333"/>
                </a:solidFill>
                <a:latin typeface="微软雅黑" panose="020B0503020204020204" pitchFamily="34" charset="-122"/>
              </a:rPr>
              <a:t>：对动态口令进行认证，对动态令牌进行管理的系统</a:t>
            </a:r>
            <a:endParaRPr lang="en-US" altLang="zh-CN" sz="1700" dirty="0">
              <a:solidFill>
                <a:srgbClr val="333333"/>
              </a:solidFill>
              <a:latin typeface="微软雅黑" panose="020B0503020204020204" pitchFamily="34" charset="-122"/>
            </a:endParaRPr>
          </a:p>
        </p:txBody>
      </p:sp>
      <p:pic>
        <p:nvPicPr>
          <p:cNvPr id="9" name="图片 8">
            <a:extLst>
              <a:ext uri="{FF2B5EF4-FFF2-40B4-BE49-F238E27FC236}">
                <a16:creationId xmlns:a16="http://schemas.microsoft.com/office/drawing/2014/main" id="{5678B584-5A8A-2C10-E053-0F227FDAA666}"/>
              </a:ext>
            </a:extLst>
          </p:cNvPr>
          <p:cNvPicPr>
            <a:picLocks noChangeAspect="1"/>
          </p:cNvPicPr>
          <p:nvPr/>
        </p:nvPicPr>
        <p:blipFill>
          <a:blip r:embed="rId3"/>
          <a:stretch>
            <a:fillRect/>
          </a:stretch>
        </p:blipFill>
        <p:spPr>
          <a:xfrm>
            <a:off x="8340257" y="1208699"/>
            <a:ext cx="1894142" cy="729386"/>
          </a:xfrm>
          <a:prstGeom prst="rect">
            <a:avLst/>
          </a:prstGeom>
        </p:spPr>
      </p:pic>
      <p:pic>
        <p:nvPicPr>
          <p:cNvPr id="13" name="图片 12">
            <a:extLst>
              <a:ext uri="{FF2B5EF4-FFF2-40B4-BE49-F238E27FC236}">
                <a16:creationId xmlns:a16="http://schemas.microsoft.com/office/drawing/2014/main" id="{D883756F-8939-02A6-51D4-169F27900C74}"/>
              </a:ext>
            </a:extLst>
          </p:cNvPr>
          <p:cNvPicPr>
            <a:picLocks noChangeAspect="1"/>
          </p:cNvPicPr>
          <p:nvPr/>
        </p:nvPicPr>
        <p:blipFill>
          <a:blip r:embed="rId4"/>
          <a:stretch>
            <a:fillRect/>
          </a:stretch>
        </p:blipFill>
        <p:spPr>
          <a:xfrm>
            <a:off x="10570974" y="1181209"/>
            <a:ext cx="1052741" cy="875313"/>
          </a:xfrm>
          <a:prstGeom prst="rect">
            <a:avLst/>
          </a:prstGeom>
        </p:spPr>
      </p:pic>
      <p:pic>
        <p:nvPicPr>
          <p:cNvPr id="15" name="图片 14">
            <a:extLst>
              <a:ext uri="{FF2B5EF4-FFF2-40B4-BE49-F238E27FC236}">
                <a16:creationId xmlns:a16="http://schemas.microsoft.com/office/drawing/2014/main" id="{C618F15B-71D6-6743-C590-567DBA489661}"/>
              </a:ext>
            </a:extLst>
          </p:cNvPr>
          <p:cNvPicPr>
            <a:picLocks noChangeAspect="1"/>
          </p:cNvPicPr>
          <p:nvPr/>
        </p:nvPicPr>
        <p:blipFill>
          <a:blip r:embed="rId5"/>
          <a:stretch>
            <a:fillRect/>
          </a:stretch>
        </p:blipFill>
        <p:spPr>
          <a:xfrm>
            <a:off x="8523461" y="2283657"/>
            <a:ext cx="1527734" cy="829592"/>
          </a:xfrm>
          <a:prstGeom prst="rect">
            <a:avLst/>
          </a:prstGeom>
        </p:spPr>
      </p:pic>
      <p:pic>
        <p:nvPicPr>
          <p:cNvPr id="19" name="图片 18">
            <a:extLst>
              <a:ext uri="{FF2B5EF4-FFF2-40B4-BE49-F238E27FC236}">
                <a16:creationId xmlns:a16="http://schemas.microsoft.com/office/drawing/2014/main" id="{01992F95-7696-5CD3-C33E-3980A95C53D8}"/>
              </a:ext>
            </a:extLst>
          </p:cNvPr>
          <p:cNvPicPr>
            <a:picLocks noChangeAspect="1"/>
          </p:cNvPicPr>
          <p:nvPr/>
        </p:nvPicPr>
        <p:blipFill>
          <a:blip r:embed="rId6"/>
          <a:stretch>
            <a:fillRect/>
          </a:stretch>
        </p:blipFill>
        <p:spPr>
          <a:xfrm>
            <a:off x="10312449" y="2450675"/>
            <a:ext cx="1569790" cy="402900"/>
          </a:xfrm>
          <a:prstGeom prst="rect">
            <a:avLst/>
          </a:prstGeom>
        </p:spPr>
      </p:pic>
      <p:pic>
        <p:nvPicPr>
          <p:cNvPr id="23" name="图片 22">
            <a:extLst>
              <a:ext uri="{FF2B5EF4-FFF2-40B4-BE49-F238E27FC236}">
                <a16:creationId xmlns:a16="http://schemas.microsoft.com/office/drawing/2014/main" id="{03CFEA44-49B7-53EC-473C-0C067F6A7F13}"/>
              </a:ext>
            </a:extLst>
          </p:cNvPr>
          <p:cNvPicPr>
            <a:picLocks noChangeAspect="1"/>
          </p:cNvPicPr>
          <p:nvPr/>
        </p:nvPicPr>
        <p:blipFill>
          <a:blip r:embed="rId7"/>
          <a:stretch>
            <a:fillRect/>
          </a:stretch>
        </p:blipFill>
        <p:spPr>
          <a:xfrm>
            <a:off x="8379783" y="3401082"/>
            <a:ext cx="1815091" cy="552985"/>
          </a:xfrm>
          <a:prstGeom prst="rect">
            <a:avLst/>
          </a:prstGeom>
        </p:spPr>
      </p:pic>
      <p:pic>
        <p:nvPicPr>
          <p:cNvPr id="25" name="图片 24">
            <a:extLst>
              <a:ext uri="{FF2B5EF4-FFF2-40B4-BE49-F238E27FC236}">
                <a16:creationId xmlns:a16="http://schemas.microsoft.com/office/drawing/2014/main" id="{919BB6DC-8A4D-10C3-E224-A8CB05FA2CA4}"/>
              </a:ext>
            </a:extLst>
          </p:cNvPr>
          <p:cNvPicPr>
            <a:picLocks noChangeAspect="1"/>
          </p:cNvPicPr>
          <p:nvPr/>
        </p:nvPicPr>
        <p:blipFill>
          <a:blip r:embed="rId8"/>
          <a:stretch>
            <a:fillRect/>
          </a:stretch>
        </p:blipFill>
        <p:spPr>
          <a:xfrm>
            <a:off x="10394645" y="3358793"/>
            <a:ext cx="1405398" cy="619044"/>
          </a:xfrm>
          <a:prstGeom prst="rect">
            <a:avLst/>
          </a:prstGeom>
        </p:spPr>
      </p:pic>
      <p:pic>
        <p:nvPicPr>
          <p:cNvPr id="29" name="图片 28">
            <a:extLst>
              <a:ext uri="{FF2B5EF4-FFF2-40B4-BE49-F238E27FC236}">
                <a16:creationId xmlns:a16="http://schemas.microsoft.com/office/drawing/2014/main" id="{BFE805D1-3FB8-E72C-7492-DF82073E180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4547" y="4815178"/>
            <a:ext cx="1325594" cy="624664"/>
          </a:xfrm>
          <a:prstGeom prst="rect">
            <a:avLst/>
          </a:prstGeom>
        </p:spPr>
      </p:pic>
      <p:pic>
        <p:nvPicPr>
          <p:cNvPr id="2050" name="Picture 2">
            <a:extLst>
              <a:ext uri="{FF2B5EF4-FFF2-40B4-BE49-F238E27FC236}">
                <a16:creationId xmlns:a16="http://schemas.microsoft.com/office/drawing/2014/main" id="{C47AE9AC-FE00-C166-3396-1AE1B96E4B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95525" y="4434406"/>
            <a:ext cx="1583607" cy="158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9217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38E5C-3652-3E58-D6BF-844741DFF82E}"/>
              </a:ext>
            </a:extLst>
          </p:cNvPr>
          <p:cNvSpPr>
            <a:spLocks noGrp="1"/>
          </p:cNvSpPr>
          <p:nvPr>
            <p:ph type="title"/>
          </p:nvPr>
        </p:nvSpPr>
        <p:spPr/>
        <p:txBody>
          <a:bodyPr/>
          <a:lstStyle/>
          <a:p>
            <a:r>
              <a:rPr lang="zh-CN" altLang="en-US" dirty="0"/>
              <a:t>安全认证网关示例</a:t>
            </a:r>
          </a:p>
        </p:txBody>
      </p:sp>
      <p:pic>
        <p:nvPicPr>
          <p:cNvPr id="3074" name="Picture 2">
            <a:extLst>
              <a:ext uri="{FF2B5EF4-FFF2-40B4-BE49-F238E27FC236}">
                <a16:creationId xmlns:a16="http://schemas.microsoft.com/office/drawing/2014/main" id="{1D92EED9-8EF4-944D-D0AE-2F69EE73F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470" y="931631"/>
            <a:ext cx="8437061" cy="499473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6317DFE-57BC-FBB8-8718-5D0A58C17242}"/>
              </a:ext>
            </a:extLst>
          </p:cNvPr>
          <p:cNvSpPr txBox="1"/>
          <p:nvPr/>
        </p:nvSpPr>
        <p:spPr>
          <a:xfrm>
            <a:off x="3330419" y="6348870"/>
            <a:ext cx="8117047" cy="369332"/>
          </a:xfrm>
          <a:prstGeom prst="rect">
            <a:avLst/>
          </a:prstGeom>
          <a:noFill/>
        </p:spPr>
        <p:txBody>
          <a:bodyPr wrap="square">
            <a:spAutoFit/>
          </a:bodyPr>
          <a:lstStyle/>
          <a:p>
            <a:pPr algn="ct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参考：北京江南天安科技有限公司天安</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SRJ1001</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安全认证网关</a:t>
            </a:r>
          </a:p>
        </p:txBody>
      </p:sp>
    </p:spTree>
    <p:extLst>
      <p:ext uri="{BB962C8B-B14F-4D97-AF65-F5344CB8AC3E}">
        <p14:creationId xmlns:p14="http://schemas.microsoft.com/office/powerpoint/2010/main" val="3566639199"/>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1917</TotalTime>
  <Words>8006</Words>
  <Application>Microsoft Office PowerPoint</Application>
  <PresentationFormat>宽屏</PresentationFormat>
  <Paragraphs>497</Paragraphs>
  <Slides>72</Slides>
  <Notes>22</Notes>
  <HiddenSlides>0</HiddenSlides>
  <MMClips>0</MMClips>
  <ScaleCrop>false</ScaleCrop>
  <HeadingPairs>
    <vt:vector size="8" baseType="variant">
      <vt:variant>
        <vt:lpstr>已用的字体</vt:lpstr>
      </vt:variant>
      <vt:variant>
        <vt:i4>13</vt:i4>
      </vt:variant>
      <vt:variant>
        <vt:lpstr>主题</vt:lpstr>
      </vt:variant>
      <vt:variant>
        <vt:i4>17</vt:i4>
      </vt:variant>
      <vt:variant>
        <vt:lpstr>嵌入 OLE 服务器</vt:lpstr>
      </vt:variant>
      <vt:variant>
        <vt:i4>1</vt:i4>
      </vt:variant>
      <vt:variant>
        <vt:lpstr>幻灯片标题</vt:lpstr>
      </vt:variant>
      <vt:variant>
        <vt:i4>72</vt:i4>
      </vt:variant>
    </vt:vector>
  </HeadingPairs>
  <TitlesOfParts>
    <vt:vector size="103" baseType="lpstr">
      <vt:lpstr>Arial Black</vt:lpstr>
      <vt:lpstr>Arial</vt:lpstr>
      <vt:lpstr>等线</vt:lpstr>
      <vt:lpstr>Times New Roman</vt:lpstr>
      <vt:lpstr>微软雅黑</vt:lpstr>
      <vt:lpstr>Gill Sans MT</vt:lpstr>
      <vt:lpstr>宋体</vt:lpstr>
      <vt:lpstr>Impact</vt:lpstr>
      <vt:lpstr>Wingdings</vt:lpstr>
      <vt:lpstr>Century Gothic</vt:lpstr>
      <vt:lpstr>Wingdings 3</vt:lpstr>
      <vt:lpstr>Segoe UI</vt:lpstr>
      <vt:lpstr>微软雅黑 Light</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Photo Editor Photo</vt:lpstr>
      <vt:lpstr>PowerPoint 演示文稿</vt:lpstr>
      <vt:lpstr>PowerPoint 演示文稿</vt:lpstr>
      <vt:lpstr>PowerPoint 演示文稿</vt:lpstr>
      <vt:lpstr>密码产品的定义</vt:lpstr>
      <vt:lpstr>商用密码、密码模块的定义</vt:lpstr>
      <vt:lpstr>商用密码产品认证目录</vt:lpstr>
      <vt:lpstr>IPSec VPN产品/SSL VPN产品示例</vt:lpstr>
      <vt:lpstr>商用密码产品认证目录</vt:lpstr>
      <vt:lpstr>安全认证网关示例</vt:lpstr>
      <vt:lpstr>安全门禁系统示例</vt:lpstr>
      <vt:lpstr>商用密码产品认证目录</vt:lpstr>
      <vt:lpstr>电子签章系统示例</vt:lpstr>
      <vt:lpstr>密钥管理系统示例</vt:lpstr>
      <vt:lpstr>电子病历系统示例</vt:lpstr>
      <vt:lpstr>商用密码产品认证目录</vt:lpstr>
      <vt:lpstr>云服务密码机示例</vt:lpstr>
      <vt:lpstr>PowerPoint 演示文稿</vt:lpstr>
      <vt:lpstr>GB/T 37092-2018 信息安全技术 密码模块安全要求</vt:lpstr>
      <vt:lpstr>GM/T 0039-2015 密码模块安全检测要求</vt:lpstr>
      <vt:lpstr>GB/T 37092-2018：功能安全目标</vt:lpstr>
      <vt:lpstr>1、通用要求</vt:lpstr>
      <vt:lpstr>2、密码模块规格</vt:lpstr>
      <vt:lpstr>3、密码模块接口</vt:lpstr>
      <vt:lpstr>4、角色、服务和鉴别</vt:lpstr>
      <vt:lpstr>5、软件/固件安全</vt:lpstr>
      <vt:lpstr>6、运行环境</vt:lpstr>
      <vt:lpstr>7、物理安全</vt:lpstr>
      <vt:lpstr>8、非入侵式安全</vt:lpstr>
      <vt:lpstr>9、敏感安全参数管理</vt:lpstr>
      <vt:lpstr>10、自测试</vt:lpstr>
      <vt:lpstr>11、生命周期保障</vt:lpstr>
      <vt:lpstr>12、对其它攻击的缓解</vt:lpstr>
      <vt:lpstr>安全一级</vt:lpstr>
      <vt:lpstr>安全二级</vt:lpstr>
      <vt:lpstr>安全三级</vt:lpstr>
      <vt:lpstr>安全四级</vt:lpstr>
      <vt:lpstr>PowerPoint 演示文稿</vt:lpstr>
      <vt:lpstr>智能卡接口规范</vt:lpstr>
      <vt:lpstr>命令/应答的基本格式</vt:lpstr>
      <vt:lpstr>名词解释</vt:lpstr>
      <vt:lpstr>INS字节含义（摘自7816-4标准，P10页）</vt:lpstr>
      <vt:lpstr>实验1：内部认证、获得随机数、选择应用</vt:lpstr>
      <vt:lpstr>实验2：外部认证、更换密钥</vt:lpstr>
      <vt:lpstr>实验2：外部认证、更换密钥</vt:lpstr>
      <vt:lpstr>实验3：验证口令</vt:lpstr>
      <vt:lpstr>SW1字节含义</vt:lpstr>
      <vt:lpstr>SW2字节含义（摘自7816-4标准，P12页）</vt:lpstr>
      <vt:lpstr>实验4：创建文件夹与文件</vt:lpstr>
      <vt:lpstr>PowerPoint 演示文稿</vt:lpstr>
      <vt:lpstr>智能卡定义</vt:lpstr>
      <vt:lpstr>接触式智能卡应用</vt:lpstr>
      <vt:lpstr>非接触式智能卡应用</vt:lpstr>
      <vt:lpstr>智能卡功能分类</vt:lpstr>
      <vt:lpstr>接触式智能卡接口</vt:lpstr>
      <vt:lpstr>非接触式智能卡接口</vt:lpstr>
      <vt:lpstr>卡的基本功能——身份认证</vt:lpstr>
      <vt:lpstr>针对ID卡的攻击</vt:lpstr>
      <vt:lpstr>针对磁条银行卡的攻击</vt:lpstr>
      <vt:lpstr>针对2G手机卡的攻击</vt:lpstr>
      <vt:lpstr>针对非接触式智能卡的盗刷攻击</vt:lpstr>
      <vt:lpstr>针对接触式智能卡的监听攻击</vt:lpstr>
      <vt:lpstr>对智能卡的能量攻击</vt:lpstr>
      <vt:lpstr>对智能卡的故障攻击</vt:lpstr>
      <vt:lpstr>针对逻辑加密卡的攻击</vt:lpstr>
      <vt:lpstr>针对M1卡的攻击</vt:lpstr>
      <vt:lpstr>针对M1卡的攻击</vt:lpstr>
      <vt:lpstr>思政教育</vt:lpstr>
      <vt:lpstr>思政教育</vt:lpstr>
      <vt:lpstr>PowerPoint 演示文稿</vt:lpstr>
      <vt:lpstr>PowerPoint 演示文稿</vt:lpstr>
      <vt:lpstr>商用密码产品认证规则</vt:lpstr>
      <vt:lpstr>商用密码产品认证规则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Wang</cp:lastModifiedBy>
  <cp:revision>1002</cp:revision>
  <dcterms:created xsi:type="dcterms:W3CDTF">2016-11-28T11:30:00Z</dcterms:created>
  <dcterms:modified xsi:type="dcterms:W3CDTF">2023-07-07T10:25:18Z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